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0"/>
  </p:notesMasterIdLst>
  <p:handoutMasterIdLst>
    <p:handoutMasterId r:id="rId51"/>
  </p:handoutMasterIdLst>
  <p:sldIdLst>
    <p:sldId id="256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82" r:id="rId10"/>
    <p:sldId id="273" r:id="rId11"/>
    <p:sldId id="271" r:id="rId12"/>
    <p:sldId id="274" r:id="rId13"/>
    <p:sldId id="275" r:id="rId14"/>
    <p:sldId id="276" r:id="rId15"/>
    <p:sldId id="277" r:id="rId16"/>
    <p:sldId id="279" r:id="rId17"/>
    <p:sldId id="280" r:id="rId18"/>
    <p:sldId id="281" r:id="rId19"/>
    <p:sldId id="283" r:id="rId20"/>
    <p:sldId id="285" r:id="rId21"/>
    <p:sldId id="286" r:id="rId22"/>
    <p:sldId id="287" r:id="rId23"/>
    <p:sldId id="302" r:id="rId24"/>
    <p:sldId id="288" r:id="rId25"/>
    <p:sldId id="291" r:id="rId26"/>
    <p:sldId id="292" r:id="rId27"/>
    <p:sldId id="293" r:id="rId28"/>
    <p:sldId id="294" r:id="rId29"/>
    <p:sldId id="295" r:id="rId30"/>
    <p:sldId id="296" r:id="rId31"/>
    <p:sldId id="298" r:id="rId32"/>
    <p:sldId id="300" r:id="rId33"/>
    <p:sldId id="301" r:id="rId34"/>
    <p:sldId id="303" r:id="rId35"/>
    <p:sldId id="304" r:id="rId36"/>
    <p:sldId id="307" r:id="rId37"/>
    <p:sldId id="308" r:id="rId38"/>
    <p:sldId id="309" r:id="rId39"/>
    <p:sldId id="310" r:id="rId40"/>
    <p:sldId id="320" r:id="rId41"/>
    <p:sldId id="311" r:id="rId42"/>
    <p:sldId id="312" r:id="rId43"/>
    <p:sldId id="313" r:id="rId44"/>
    <p:sldId id="315" r:id="rId45"/>
    <p:sldId id="316" r:id="rId46"/>
    <p:sldId id="317" r:id="rId47"/>
    <p:sldId id="321" r:id="rId48"/>
    <p:sldId id="319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B993BE-0026-5241-8BE6-D0C90EF71D3C}">
          <p14:sldIdLst>
            <p14:sldId id="256"/>
            <p14:sldId id="263"/>
            <p14:sldId id="264"/>
            <p14:sldId id="265"/>
            <p14:sldId id="266"/>
            <p14:sldId id="267"/>
            <p14:sldId id="268"/>
            <p14:sldId id="269"/>
            <p14:sldId id="282"/>
            <p14:sldId id="273"/>
            <p14:sldId id="271"/>
            <p14:sldId id="274"/>
            <p14:sldId id="275"/>
            <p14:sldId id="276"/>
            <p14:sldId id="277"/>
            <p14:sldId id="279"/>
            <p14:sldId id="280"/>
            <p14:sldId id="281"/>
            <p14:sldId id="283"/>
            <p14:sldId id="285"/>
            <p14:sldId id="286"/>
            <p14:sldId id="287"/>
            <p14:sldId id="302"/>
            <p14:sldId id="288"/>
            <p14:sldId id="291"/>
            <p14:sldId id="292"/>
            <p14:sldId id="293"/>
            <p14:sldId id="294"/>
            <p14:sldId id="295"/>
            <p14:sldId id="296"/>
            <p14:sldId id="298"/>
            <p14:sldId id="300"/>
            <p14:sldId id="301"/>
            <p14:sldId id="303"/>
            <p14:sldId id="304"/>
            <p14:sldId id="307"/>
            <p14:sldId id="308"/>
            <p14:sldId id="309"/>
            <p14:sldId id="310"/>
            <p14:sldId id="320"/>
            <p14:sldId id="311"/>
            <p14:sldId id="312"/>
            <p14:sldId id="313"/>
            <p14:sldId id="315"/>
            <p14:sldId id="316"/>
            <p14:sldId id="317"/>
            <p14:sldId id="321"/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8"/>
    <a:srgbClr val="EE6D0A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140"/>
    <p:restoredTop sz="95770"/>
  </p:normalViewPr>
  <p:slideViewPr>
    <p:cSldViewPr snapToGrid="0" snapToObjects="1">
      <p:cViewPr varScale="1">
        <p:scale>
          <a:sx n="97" d="100"/>
          <a:sy n="97" d="100"/>
        </p:scale>
        <p:origin x="232" y="4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371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F5A7F44-9137-E04C-BBD8-DFA9A1640E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3FAFAFA-14CA-0846-AF23-8428432CC5A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6483F-83C5-9B45-837A-692CBEFE7EE0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0E1BECE-AC0C-3949-A958-385B32B0DA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F6863C6-AAEA-CB4B-808A-37EB83A88F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3CB51-DC75-5944-B288-0D141ADE9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104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Times" pitchFamily="2" charset="0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Times" pitchFamily="2" charset="0"/>
              </a:defRPr>
            </a:lvl1pPr>
          </a:lstStyle>
          <a:p>
            <a:fld id="{8814687B-510C-A845-BA28-11A2B36A5975}" type="datetimeFigureOut">
              <a:rPr kumimoji="1" lang="zh-CN" altLang="en-US" smtClean="0"/>
              <a:pPr/>
              <a:t>2024/12/31</a:t>
            </a:fld>
            <a:endParaRPr kumimoji="1"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Times" pitchFamily="2" charset="0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Times" pitchFamily="2" charset="0"/>
              </a:defRPr>
            </a:lvl1pPr>
          </a:lstStyle>
          <a:p>
            <a:fld id="{E43088C8-154C-AD4B-B516-7BEA0DF68BC4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597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Times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3088C8-154C-AD4B-B516-7BEA0DF68BC4}" type="slidenum">
              <a:rPr kumimoji="1" lang="zh-CN" altLang="en-US" smtClean="0"/>
              <a:pPr/>
              <a:t>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7369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7482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57181" y="1371562"/>
            <a:ext cx="11429516" cy="5333856"/>
          </a:xfrm>
        </p:spPr>
        <p:txBody>
          <a:bodyPr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7594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181" y="1371562"/>
            <a:ext cx="5562364" cy="5333856"/>
          </a:xfrm>
        </p:spPr>
        <p:txBody>
          <a:bodyPr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324332" y="1371562"/>
            <a:ext cx="5562364" cy="5333856"/>
          </a:xfrm>
        </p:spPr>
        <p:txBody>
          <a:bodyPr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4508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182" y="1371562"/>
            <a:ext cx="3657445" cy="5333856"/>
          </a:xfrm>
        </p:spPr>
        <p:txBody>
          <a:bodyPr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4343216" y="1371562"/>
            <a:ext cx="3657445" cy="5333856"/>
          </a:xfrm>
        </p:spPr>
        <p:txBody>
          <a:bodyPr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/>
          </p:nvPr>
        </p:nvSpPr>
        <p:spPr>
          <a:xfrm>
            <a:off x="8229251" y="1371563"/>
            <a:ext cx="3657445" cy="5333856"/>
          </a:xfrm>
        </p:spPr>
        <p:txBody>
          <a:bodyPr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2950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181" y="1371563"/>
            <a:ext cx="2743084" cy="5333856"/>
          </a:xfrm>
        </p:spPr>
        <p:txBody>
          <a:bodyPr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352658" y="1371562"/>
            <a:ext cx="2743084" cy="5333856"/>
          </a:xfrm>
        </p:spPr>
        <p:txBody>
          <a:bodyPr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/>
          </p:nvPr>
        </p:nvSpPr>
        <p:spPr>
          <a:xfrm>
            <a:off x="6248135" y="1371563"/>
            <a:ext cx="2743084" cy="5333856"/>
          </a:xfrm>
        </p:spPr>
        <p:txBody>
          <a:bodyPr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/>
          </p:nvPr>
        </p:nvSpPr>
        <p:spPr>
          <a:xfrm>
            <a:off x="9143613" y="1371562"/>
            <a:ext cx="2743084" cy="5333856"/>
          </a:xfrm>
        </p:spPr>
        <p:txBody>
          <a:bodyPr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9484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3741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130451"/>
            <a:ext cx="10363200" cy="14700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2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1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5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9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3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6"/>
          </a:xfrm>
          <a:prstGeom prst="rect">
            <a:avLst/>
          </a:prstGeom>
        </p:spPr>
        <p:txBody>
          <a:bodyPr lIns="115196" tIns="57598" rIns="115196" bIns="57598"/>
          <a:lstStyle/>
          <a:p>
            <a:fld id="{FA22F586-460C-A242-A9BB-24686371F04C}" type="datetime1">
              <a:rPr lang="en-US" smtClean="0"/>
              <a:t>12/31/24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6"/>
          </a:xfrm>
          <a:prstGeom prst="rect">
            <a:avLst/>
          </a:prstGeom>
        </p:spPr>
        <p:txBody>
          <a:bodyPr lIns="115196" tIns="57598" rIns="115196" bIns="57598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36771-B012-F34B-A734-5B1DB98308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98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6"/>
          </a:xfrm>
          <a:prstGeom prst="rect">
            <a:avLst/>
          </a:prstGeom>
        </p:spPr>
        <p:txBody>
          <a:bodyPr lIns="115196" tIns="57598" rIns="115196" bIns="57598"/>
          <a:lstStyle/>
          <a:p>
            <a:fld id="{619EE876-46BE-BF4B-B272-41FC243F4266}" type="datetime1">
              <a:rPr lang="en-US" smtClean="0"/>
              <a:t>12/31/24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6"/>
          </a:xfrm>
          <a:prstGeom prst="rect">
            <a:avLst/>
          </a:prstGeom>
        </p:spPr>
        <p:txBody>
          <a:bodyPr lIns="115196" tIns="57598" rIns="115196" bIns="57598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778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228198" y="380743"/>
            <a:ext cx="11659401" cy="800078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lvl="0" defTabSz="914378" latinLnBrk="0">
              <a:lnSpc>
                <a:spcPct val="90000"/>
              </a:lnSpc>
              <a:buNone/>
            </a:pPr>
            <a:r>
              <a:rPr lang="en-GB" altLang="x-none" noProof="0" dirty="0"/>
              <a:t>Click to edit Master title style</a:t>
            </a:r>
          </a:p>
        </p:txBody>
      </p:sp>
      <p:sp>
        <p:nvSpPr>
          <p:cNvPr id="10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6812" y="1371563"/>
            <a:ext cx="11430786" cy="5333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 noProof="0" dirty="0"/>
              <a:t>Edit Master text styles</a:t>
            </a:r>
          </a:p>
          <a:p>
            <a:pPr lvl="1"/>
            <a:r>
              <a:rPr lang="en-GB" altLang="x-none" noProof="0" dirty="0"/>
              <a:t>Second level</a:t>
            </a:r>
          </a:p>
          <a:p>
            <a:pPr lvl="2"/>
            <a:r>
              <a:rPr lang="en-GB" altLang="x-none" noProof="0" dirty="0"/>
              <a:t>Third level</a:t>
            </a:r>
          </a:p>
          <a:p>
            <a:pPr lvl="3"/>
            <a:r>
              <a:rPr lang="en-GB" altLang="x-none" noProof="0" dirty="0"/>
              <a:t>Fourth level</a:t>
            </a:r>
          </a:p>
          <a:p>
            <a:pPr lvl="4"/>
            <a:r>
              <a:rPr lang="en-GB" altLang="x-none" noProof="0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8594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3386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28323" y="30479"/>
            <a:ext cx="1142952" cy="171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82" b="1">
                <a:solidFill>
                  <a:schemeClr val="bg1"/>
                </a:solidFill>
                <a:latin typeface="+mn-lt"/>
              </a:defRPr>
            </a:lvl1pPr>
          </a:lstStyle>
          <a:p>
            <a:fld id="{E9FD2F2E-2D34-446F-9C3A-5329E7A0BF4B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3" name="组合 120">
            <a:extLst>
              <a:ext uri="{FF2B5EF4-FFF2-40B4-BE49-F238E27FC236}">
                <a16:creationId xmlns:a16="http://schemas.microsoft.com/office/drawing/2014/main" id="{586148F7-5FE4-C144-758F-3391E6969BA6}"/>
              </a:ext>
            </a:extLst>
          </p:cNvPr>
          <p:cNvGrpSpPr/>
          <p:nvPr userDrawn="1"/>
        </p:nvGrpSpPr>
        <p:grpSpPr>
          <a:xfrm>
            <a:off x="10563548" y="244155"/>
            <a:ext cx="1512002" cy="444892"/>
            <a:chOff x="9556201" y="498129"/>
            <a:chExt cx="1993881" cy="586680"/>
          </a:xfrm>
        </p:grpSpPr>
        <p:grpSp>
          <p:nvGrpSpPr>
            <p:cNvPr id="4" name="组合 121">
              <a:extLst>
                <a:ext uri="{FF2B5EF4-FFF2-40B4-BE49-F238E27FC236}">
                  <a16:creationId xmlns:a16="http://schemas.microsoft.com/office/drawing/2014/main" id="{ACF8AF8F-3D3B-F290-7762-A47B22965C4B}"/>
                </a:ext>
              </a:extLst>
            </p:cNvPr>
            <p:cNvGrpSpPr/>
            <p:nvPr userDrawn="1"/>
          </p:nvGrpSpPr>
          <p:grpSpPr>
            <a:xfrm>
              <a:off x="10239376" y="968937"/>
              <a:ext cx="1307697" cy="96254"/>
              <a:chOff x="4616246" y="3878362"/>
              <a:chExt cx="5571416" cy="410087"/>
            </a:xfrm>
            <a:solidFill>
              <a:schemeClr val="tx1">
                <a:alpha val="80000"/>
              </a:schemeClr>
            </a:solidFill>
          </p:grpSpPr>
          <p:sp>
            <p:nvSpPr>
              <p:cNvPr id="44" name="Freeform 17">
                <a:extLst>
                  <a:ext uri="{FF2B5EF4-FFF2-40B4-BE49-F238E27FC236}">
                    <a16:creationId xmlns:a16="http://schemas.microsoft.com/office/drawing/2014/main" id="{86E150C1-338D-BDA8-5CD6-CEDBD98A07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BBA3195A-CC71-E2D3-B1D8-F450F68822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46" name="Freeform 19">
                <a:extLst>
                  <a:ext uri="{FF2B5EF4-FFF2-40B4-BE49-F238E27FC236}">
                    <a16:creationId xmlns:a16="http://schemas.microsoft.com/office/drawing/2014/main" id="{3803CCA4-0ACB-50EA-C7B9-9CC6AA8CC6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47" name="Freeform 20">
                <a:extLst>
                  <a:ext uri="{FF2B5EF4-FFF2-40B4-BE49-F238E27FC236}">
                    <a16:creationId xmlns:a16="http://schemas.microsoft.com/office/drawing/2014/main" id="{3DB3342C-A2A2-4B71-17C5-2BA9BB481E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48" name="Freeform 21">
                <a:extLst>
                  <a:ext uri="{FF2B5EF4-FFF2-40B4-BE49-F238E27FC236}">
                    <a16:creationId xmlns:a16="http://schemas.microsoft.com/office/drawing/2014/main" id="{2A0FD203-DE6B-4771-00E5-4565DC722D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49" name="Freeform 22">
                <a:extLst>
                  <a:ext uri="{FF2B5EF4-FFF2-40B4-BE49-F238E27FC236}">
                    <a16:creationId xmlns:a16="http://schemas.microsoft.com/office/drawing/2014/main" id="{7892FE72-A25F-A3CA-4365-DDA8BA4E44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50" name="Freeform 23">
                <a:extLst>
                  <a:ext uri="{FF2B5EF4-FFF2-40B4-BE49-F238E27FC236}">
                    <a16:creationId xmlns:a16="http://schemas.microsoft.com/office/drawing/2014/main" id="{0D0C0BCC-2A52-6A8A-7104-30D57C2149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51" name="Freeform 25">
                <a:extLst>
                  <a:ext uri="{FF2B5EF4-FFF2-40B4-BE49-F238E27FC236}">
                    <a16:creationId xmlns:a16="http://schemas.microsoft.com/office/drawing/2014/main" id="{F6073216-E6E1-0A4A-ECB1-DD2F735189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52" name="Freeform 27">
                <a:extLst>
                  <a:ext uri="{FF2B5EF4-FFF2-40B4-BE49-F238E27FC236}">
                    <a16:creationId xmlns:a16="http://schemas.microsoft.com/office/drawing/2014/main" id="{0B26FE7C-54F9-7DB3-613B-5ADD950D3B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53" name="Freeform 29">
                <a:extLst>
                  <a:ext uri="{FF2B5EF4-FFF2-40B4-BE49-F238E27FC236}">
                    <a16:creationId xmlns:a16="http://schemas.microsoft.com/office/drawing/2014/main" id="{CB028764-1F32-2D9C-D305-208197B033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54" name="Freeform 30">
                <a:extLst>
                  <a:ext uri="{FF2B5EF4-FFF2-40B4-BE49-F238E27FC236}">
                    <a16:creationId xmlns:a16="http://schemas.microsoft.com/office/drawing/2014/main" id="{372E81BE-08B6-352D-7E30-86FD8F7403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55" name="Freeform 31">
                <a:extLst>
                  <a:ext uri="{FF2B5EF4-FFF2-40B4-BE49-F238E27FC236}">
                    <a16:creationId xmlns:a16="http://schemas.microsoft.com/office/drawing/2014/main" id="{28D59E7B-97D9-7283-D080-29681B8C8C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56" name="Freeform 32">
                <a:extLst>
                  <a:ext uri="{FF2B5EF4-FFF2-40B4-BE49-F238E27FC236}">
                    <a16:creationId xmlns:a16="http://schemas.microsoft.com/office/drawing/2014/main" id="{75CA23EB-7190-EDEA-9F68-2EE6F46E54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57" name="Freeform 33">
                <a:extLst>
                  <a:ext uri="{FF2B5EF4-FFF2-40B4-BE49-F238E27FC236}">
                    <a16:creationId xmlns:a16="http://schemas.microsoft.com/office/drawing/2014/main" id="{44FF55B6-0F0C-3C94-3ACB-74644AFA29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58" name="Freeform 34">
                <a:extLst>
                  <a:ext uri="{FF2B5EF4-FFF2-40B4-BE49-F238E27FC236}">
                    <a16:creationId xmlns:a16="http://schemas.microsoft.com/office/drawing/2014/main" id="{5E168A55-3E10-13A6-A3E1-4D3C6BFF54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59" name="Freeform 35">
                <a:extLst>
                  <a:ext uri="{FF2B5EF4-FFF2-40B4-BE49-F238E27FC236}">
                    <a16:creationId xmlns:a16="http://schemas.microsoft.com/office/drawing/2014/main" id="{F5368DD4-E213-3519-3D9C-BADADC8E31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</p:grpSp>
        <p:grpSp>
          <p:nvGrpSpPr>
            <p:cNvPr id="5" name="组合 122">
              <a:extLst>
                <a:ext uri="{FF2B5EF4-FFF2-40B4-BE49-F238E27FC236}">
                  <a16:creationId xmlns:a16="http://schemas.microsoft.com/office/drawing/2014/main" id="{B26920DA-A1AF-C7E9-4117-36EBC4D49733}"/>
                </a:ext>
              </a:extLst>
            </p:cNvPr>
            <p:cNvGrpSpPr/>
            <p:nvPr userDrawn="1"/>
          </p:nvGrpSpPr>
          <p:grpSpPr>
            <a:xfrm>
              <a:off x="10237120" y="539555"/>
              <a:ext cx="1312962" cy="375239"/>
              <a:chOff x="4606634" y="2048989"/>
              <a:chExt cx="5593843" cy="1598699"/>
            </a:xfrm>
            <a:solidFill>
              <a:schemeClr val="accent1">
                <a:alpha val="80000"/>
              </a:schemeClr>
            </a:solidFill>
          </p:grpSpPr>
          <p:sp>
            <p:nvSpPr>
              <p:cNvPr id="32" name="Freeform 9">
                <a:extLst>
                  <a:ext uri="{FF2B5EF4-FFF2-40B4-BE49-F238E27FC236}">
                    <a16:creationId xmlns:a16="http://schemas.microsoft.com/office/drawing/2014/main" id="{03FD47D3-5ECF-1D9D-8D19-6DD375F2A3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33" name="Freeform 10">
                <a:extLst>
                  <a:ext uri="{FF2B5EF4-FFF2-40B4-BE49-F238E27FC236}">
                    <a16:creationId xmlns:a16="http://schemas.microsoft.com/office/drawing/2014/main" id="{53D9B0FF-A6F3-7C77-18A3-B36ECFE6B2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34" name="Freeform 11">
                <a:extLst>
                  <a:ext uri="{FF2B5EF4-FFF2-40B4-BE49-F238E27FC236}">
                    <a16:creationId xmlns:a16="http://schemas.microsoft.com/office/drawing/2014/main" id="{208F3299-6463-5B15-05F7-931BF99E7B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35" name="Freeform 12">
                <a:extLst>
                  <a:ext uri="{FF2B5EF4-FFF2-40B4-BE49-F238E27FC236}">
                    <a16:creationId xmlns:a16="http://schemas.microsoft.com/office/drawing/2014/main" id="{F626618E-3B5B-0D9B-09F8-E4BA0F5B9C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36" name="Freeform 13">
                <a:extLst>
                  <a:ext uri="{FF2B5EF4-FFF2-40B4-BE49-F238E27FC236}">
                    <a16:creationId xmlns:a16="http://schemas.microsoft.com/office/drawing/2014/main" id="{0E148923-8BCE-2F12-06AB-54FB8CC5C6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37" name="Freeform 14">
                <a:extLst>
                  <a:ext uri="{FF2B5EF4-FFF2-40B4-BE49-F238E27FC236}">
                    <a16:creationId xmlns:a16="http://schemas.microsoft.com/office/drawing/2014/main" id="{26F58433-9C34-BB83-2C76-97BB0D72B2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38" name="Freeform 15">
                <a:extLst>
                  <a:ext uri="{FF2B5EF4-FFF2-40B4-BE49-F238E27FC236}">
                    <a16:creationId xmlns:a16="http://schemas.microsoft.com/office/drawing/2014/main" id="{EF07E22A-138B-9638-3AFA-081A23932E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39" name="Freeform 16">
                <a:extLst>
                  <a:ext uri="{FF2B5EF4-FFF2-40B4-BE49-F238E27FC236}">
                    <a16:creationId xmlns:a16="http://schemas.microsoft.com/office/drawing/2014/main" id="{DECA07C0-625D-B400-D290-AFE08D10E2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40" name="Freeform 24">
                <a:extLst>
                  <a:ext uri="{FF2B5EF4-FFF2-40B4-BE49-F238E27FC236}">
                    <a16:creationId xmlns:a16="http://schemas.microsoft.com/office/drawing/2014/main" id="{78651B64-8ECC-80DA-5083-59983DDFEC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41" name="Freeform 26">
                <a:extLst>
                  <a:ext uri="{FF2B5EF4-FFF2-40B4-BE49-F238E27FC236}">
                    <a16:creationId xmlns:a16="http://schemas.microsoft.com/office/drawing/2014/main" id="{BF6901D7-3A18-2D46-58CF-04C9D9324D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42" name="Freeform 28">
                <a:extLst>
                  <a:ext uri="{FF2B5EF4-FFF2-40B4-BE49-F238E27FC236}">
                    <a16:creationId xmlns:a16="http://schemas.microsoft.com/office/drawing/2014/main" id="{F98F4CA2-D637-6ACA-14E7-EA5B416BF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43" name="Freeform 36">
                <a:extLst>
                  <a:ext uri="{FF2B5EF4-FFF2-40B4-BE49-F238E27FC236}">
                    <a16:creationId xmlns:a16="http://schemas.microsoft.com/office/drawing/2014/main" id="{B50B9D27-9E48-6CBA-5435-2637591366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</p:grpSp>
        <p:grpSp>
          <p:nvGrpSpPr>
            <p:cNvPr id="6" name="组合 123">
              <a:extLst>
                <a:ext uri="{FF2B5EF4-FFF2-40B4-BE49-F238E27FC236}">
                  <a16:creationId xmlns:a16="http://schemas.microsoft.com/office/drawing/2014/main" id="{D23914BA-30DD-101C-99F0-1BF95A259BA8}"/>
                </a:ext>
              </a:extLst>
            </p:cNvPr>
            <p:cNvGrpSpPr/>
            <p:nvPr userDrawn="1"/>
          </p:nvGrpSpPr>
          <p:grpSpPr>
            <a:xfrm>
              <a:off x="9556201" y="498129"/>
              <a:ext cx="588050" cy="586680"/>
              <a:chOff x="2105799" y="20055838"/>
              <a:chExt cx="6748090" cy="6732363"/>
            </a:xfrm>
            <a:solidFill>
              <a:schemeClr val="accent1">
                <a:alpha val="80000"/>
              </a:schemeClr>
            </a:solidFill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31F8328D-C50C-827A-1CA1-10D32B3312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0" name="Freeform 42">
                <a:extLst>
                  <a:ext uri="{FF2B5EF4-FFF2-40B4-BE49-F238E27FC236}">
                    <a16:creationId xmlns:a16="http://schemas.microsoft.com/office/drawing/2014/main" id="{5B0E3BCC-CFB4-98F5-78CA-A899B95F68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1" name="Freeform 43">
                <a:extLst>
                  <a:ext uri="{FF2B5EF4-FFF2-40B4-BE49-F238E27FC236}">
                    <a16:creationId xmlns:a16="http://schemas.microsoft.com/office/drawing/2014/main" id="{C0E8D53F-ADC6-65B3-F525-253B98B76F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2" name="Freeform 44">
                <a:extLst>
                  <a:ext uri="{FF2B5EF4-FFF2-40B4-BE49-F238E27FC236}">
                    <a16:creationId xmlns:a16="http://schemas.microsoft.com/office/drawing/2014/main" id="{C99595F2-0970-B536-108F-9E6E9BB8C5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3" name="Freeform 45">
                <a:extLst>
                  <a:ext uri="{FF2B5EF4-FFF2-40B4-BE49-F238E27FC236}">
                    <a16:creationId xmlns:a16="http://schemas.microsoft.com/office/drawing/2014/main" id="{9B5F05A8-DE2C-3B7B-A8BF-9FF578125C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4" name="Freeform 46">
                <a:extLst>
                  <a:ext uri="{FF2B5EF4-FFF2-40B4-BE49-F238E27FC236}">
                    <a16:creationId xmlns:a16="http://schemas.microsoft.com/office/drawing/2014/main" id="{DD2227AA-B7F7-536E-4357-32404BA137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5" name="Freeform 47">
                <a:extLst>
                  <a:ext uri="{FF2B5EF4-FFF2-40B4-BE49-F238E27FC236}">
                    <a16:creationId xmlns:a16="http://schemas.microsoft.com/office/drawing/2014/main" id="{947B16A9-4F06-9623-8CA8-ACCDFDD091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6" name="Freeform 48">
                <a:extLst>
                  <a:ext uri="{FF2B5EF4-FFF2-40B4-BE49-F238E27FC236}">
                    <a16:creationId xmlns:a16="http://schemas.microsoft.com/office/drawing/2014/main" id="{9670DE2D-642D-2F30-EFA7-919A200F87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7" name="Freeform 49">
                <a:extLst>
                  <a:ext uri="{FF2B5EF4-FFF2-40B4-BE49-F238E27FC236}">
                    <a16:creationId xmlns:a16="http://schemas.microsoft.com/office/drawing/2014/main" id="{E6DCF729-500C-6CFB-D20F-F351B648F2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8" name="Freeform 50">
                <a:extLst>
                  <a:ext uri="{FF2B5EF4-FFF2-40B4-BE49-F238E27FC236}">
                    <a16:creationId xmlns:a16="http://schemas.microsoft.com/office/drawing/2014/main" id="{B9E246EA-8C9D-E897-DF44-EE1140DDAF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9" name="Freeform 51">
                <a:extLst>
                  <a:ext uri="{FF2B5EF4-FFF2-40B4-BE49-F238E27FC236}">
                    <a16:creationId xmlns:a16="http://schemas.microsoft.com/office/drawing/2014/main" id="{5315F532-AA4A-4BE6-10FF-DC7C093C9A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20" name="Freeform 52">
                <a:extLst>
                  <a:ext uri="{FF2B5EF4-FFF2-40B4-BE49-F238E27FC236}">
                    <a16:creationId xmlns:a16="http://schemas.microsoft.com/office/drawing/2014/main" id="{6265305C-88CC-5B72-632B-FF481E5322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21" name="Freeform 53">
                <a:extLst>
                  <a:ext uri="{FF2B5EF4-FFF2-40B4-BE49-F238E27FC236}">
                    <a16:creationId xmlns:a16="http://schemas.microsoft.com/office/drawing/2014/main" id="{29416A97-1CB0-37E1-AA27-B76B528799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22" name="Freeform 54">
                <a:extLst>
                  <a:ext uri="{FF2B5EF4-FFF2-40B4-BE49-F238E27FC236}">
                    <a16:creationId xmlns:a16="http://schemas.microsoft.com/office/drawing/2014/main" id="{BF25565F-F3D8-D50D-AF8E-9507E886C1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23" name="Freeform 55">
                <a:extLst>
                  <a:ext uri="{FF2B5EF4-FFF2-40B4-BE49-F238E27FC236}">
                    <a16:creationId xmlns:a16="http://schemas.microsoft.com/office/drawing/2014/main" id="{38F6D1C2-714D-0C4A-BF93-71C9574CDA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24" name="Freeform 56">
                <a:extLst>
                  <a:ext uri="{FF2B5EF4-FFF2-40B4-BE49-F238E27FC236}">
                    <a16:creationId xmlns:a16="http://schemas.microsoft.com/office/drawing/2014/main" id="{F2BCD70C-3470-FB43-98C3-9FEE73025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25" name="Freeform 57">
                <a:extLst>
                  <a:ext uri="{FF2B5EF4-FFF2-40B4-BE49-F238E27FC236}">
                    <a16:creationId xmlns:a16="http://schemas.microsoft.com/office/drawing/2014/main" id="{3E4A4596-99D9-1313-1F14-53E231756C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26" name="Freeform 58">
                <a:extLst>
                  <a:ext uri="{FF2B5EF4-FFF2-40B4-BE49-F238E27FC236}">
                    <a16:creationId xmlns:a16="http://schemas.microsoft.com/office/drawing/2014/main" id="{8FC81763-384D-4DFE-0B2F-D353A0DA7C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27" name="Freeform 59">
                <a:extLst>
                  <a:ext uri="{FF2B5EF4-FFF2-40B4-BE49-F238E27FC236}">
                    <a16:creationId xmlns:a16="http://schemas.microsoft.com/office/drawing/2014/main" id="{97B8137C-C564-1207-692E-58E913D43C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28" name="Freeform 60">
                <a:extLst>
                  <a:ext uri="{FF2B5EF4-FFF2-40B4-BE49-F238E27FC236}">
                    <a16:creationId xmlns:a16="http://schemas.microsoft.com/office/drawing/2014/main" id="{F1DF2144-0076-EA4D-6BB2-C00F490AC5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29" name="Freeform 61">
                <a:extLst>
                  <a:ext uri="{FF2B5EF4-FFF2-40B4-BE49-F238E27FC236}">
                    <a16:creationId xmlns:a16="http://schemas.microsoft.com/office/drawing/2014/main" id="{E0E8485B-56B0-B726-D9E3-72306B158A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30" name="Freeform 62">
                <a:extLst>
                  <a:ext uri="{FF2B5EF4-FFF2-40B4-BE49-F238E27FC236}">
                    <a16:creationId xmlns:a16="http://schemas.microsoft.com/office/drawing/2014/main" id="{A98639ED-90D5-14B8-38B4-8351652388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31" name="Freeform 71">
                <a:extLst>
                  <a:ext uri="{FF2B5EF4-FFF2-40B4-BE49-F238E27FC236}">
                    <a16:creationId xmlns:a16="http://schemas.microsoft.com/office/drawing/2014/main" id="{59A551E4-BE4A-AD60-4945-251258558A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5337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US" altLang="x-none" sz="3810" b="1" kern="1200">
          <a:solidFill>
            <a:srgbClr val="99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540" b="1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540" b="1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540" b="1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540" b="1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483849" algn="l" rtl="0" eaLnBrk="1" fontAlgn="base" hangingPunct="1">
        <a:spcBef>
          <a:spcPct val="0"/>
        </a:spcBef>
        <a:spcAft>
          <a:spcPct val="0"/>
        </a:spcAft>
        <a:defRPr sz="4445">
          <a:solidFill>
            <a:schemeClr val="tx2"/>
          </a:solidFill>
          <a:latin typeface="Times New Roman" pitchFamily="-110" charset="0"/>
          <a:ea typeface="Arial" pitchFamily="-110" charset="-128"/>
          <a:cs typeface="Arial" pitchFamily="-110" charset="-128"/>
        </a:defRPr>
      </a:lvl6pPr>
      <a:lvl7pPr marL="967698" algn="l" rtl="0" eaLnBrk="1" fontAlgn="base" hangingPunct="1">
        <a:spcBef>
          <a:spcPct val="0"/>
        </a:spcBef>
        <a:spcAft>
          <a:spcPct val="0"/>
        </a:spcAft>
        <a:defRPr sz="4445">
          <a:solidFill>
            <a:schemeClr val="tx2"/>
          </a:solidFill>
          <a:latin typeface="Times New Roman" pitchFamily="-110" charset="0"/>
          <a:ea typeface="Arial" pitchFamily="-110" charset="-128"/>
          <a:cs typeface="Arial" pitchFamily="-110" charset="-128"/>
        </a:defRPr>
      </a:lvl7pPr>
      <a:lvl8pPr marL="1451546" algn="l" rtl="0" eaLnBrk="1" fontAlgn="base" hangingPunct="1">
        <a:spcBef>
          <a:spcPct val="0"/>
        </a:spcBef>
        <a:spcAft>
          <a:spcPct val="0"/>
        </a:spcAft>
        <a:defRPr sz="4445">
          <a:solidFill>
            <a:schemeClr val="tx2"/>
          </a:solidFill>
          <a:latin typeface="Times New Roman" pitchFamily="-110" charset="0"/>
          <a:ea typeface="Arial" pitchFamily="-110" charset="-128"/>
          <a:cs typeface="Arial" pitchFamily="-110" charset="-128"/>
        </a:defRPr>
      </a:lvl8pPr>
      <a:lvl9pPr marL="1935395" algn="l" rtl="0" eaLnBrk="1" fontAlgn="base" hangingPunct="1">
        <a:spcBef>
          <a:spcPct val="0"/>
        </a:spcBef>
        <a:spcAft>
          <a:spcPct val="0"/>
        </a:spcAft>
        <a:defRPr sz="4445">
          <a:solidFill>
            <a:schemeClr val="tx2"/>
          </a:solidFill>
          <a:latin typeface="Times New Roman" pitchFamily="-110" charset="0"/>
          <a:ea typeface="Arial" pitchFamily="-110" charset="-128"/>
          <a:cs typeface="Arial" pitchFamily="-110" charset="-128"/>
        </a:defRPr>
      </a:lvl9pPr>
    </p:titleStyle>
    <p:bodyStyle>
      <a:lvl1pPr marL="362887" indent="-362887" algn="l" rtl="0" eaLnBrk="1" fontAlgn="base" hangingPunct="1">
        <a:spcBef>
          <a:spcPts val="635"/>
        </a:spcBef>
        <a:spcAft>
          <a:spcPct val="0"/>
        </a:spcAft>
        <a:buSzPct val="75000"/>
        <a:buFont typeface="Wingdings 3" panose="05040102010807070707" pitchFamily="18" charset="2"/>
        <a:buChar char=""/>
        <a:defRPr sz="254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786254" indent="-302405" algn="l" rtl="0" eaLnBrk="1" fontAlgn="base" hangingPunct="1">
        <a:spcBef>
          <a:spcPts val="635"/>
        </a:spcBef>
        <a:spcAft>
          <a:spcPct val="0"/>
        </a:spcAft>
        <a:buClr>
          <a:srgbClr val="BB0027"/>
        </a:buClr>
        <a:buSzPct val="75000"/>
        <a:buFont typeface="Wingdings 3" panose="05040102010807070707" pitchFamily="18" charset="2"/>
        <a:buChar char=""/>
        <a:defRPr sz="2117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1270103" indent="-302405" algn="l" rtl="0" eaLnBrk="1" fontAlgn="base" hangingPunct="1">
        <a:spcBef>
          <a:spcPts val="635"/>
        </a:spcBef>
        <a:spcAft>
          <a:spcPct val="0"/>
        </a:spcAft>
        <a:buSzPct val="110000"/>
        <a:buFont typeface="Arial" charset="-120"/>
        <a:buChar char="–"/>
        <a:defRPr sz="1905" i="1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1753952" indent="-302405" algn="l" rtl="0" eaLnBrk="1" fontAlgn="base" hangingPunct="1">
        <a:spcBef>
          <a:spcPts val="635"/>
        </a:spcBef>
        <a:spcAft>
          <a:spcPct val="0"/>
        </a:spcAft>
        <a:buSzPct val="110000"/>
        <a:buFont typeface="Arial" charset="0"/>
        <a:buChar char="•"/>
        <a:defRPr sz="1693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2177319" indent="-241924" algn="l" rtl="0" eaLnBrk="1" fontAlgn="base" hangingPunct="1">
        <a:spcBef>
          <a:spcPts val="635"/>
        </a:spcBef>
        <a:spcAft>
          <a:spcPct val="0"/>
        </a:spcAft>
        <a:buSzPct val="110000"/>
        <a:buFont typeface="Arial" charset="-120"/>
        <a:buChar char="–"/>
        <a:defRPr sz="1482" i="1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661168" indent="-241924" algn="l" rtl="0" eaLnBrk="1" fontAlgn="base" hangingPunct="1">
        <a:spcBef>
          <a:spcPct val="20000"/>
        </a:spcBef>
        <a:spcAft>
          <a:spcPct val="0"/>
        </a:spcAft>
        <a:buChar char="»"/>
        <a:defRPr sz="2117">
          <a:solidFill>
            <a:schemeClr val="tx1"/>
          </a:solidFill>
          <a:latin typeface="Arial" pitchFamily="-110" charset="0"/>
          <a:ea typeface="+mn-ea"/>
          <a:cs typeface="+mn-cs"/>
        </a:defRPr>
      </a:lvl6pPr>
      <a:lvl7pPr marL="3145017" indent="-241924" algn="l" rtl="0" eaLnBrk="1" fontAlgn="base" hangingPunct="1">
        <a:spcBef>
          <a:spcPct val="20000"/>
        </a:spcBef>
        <a:spcAft>
          <a:spcPct val="0"/>
        </a:spcAft>
        <a:buChar char="»"/>
        <a:defRPr sz="2117">
          <a:solidFill>
            <a:schemeClr val="tx1"/>
          </a:solidFill>
          <a:latin typeface="Arial" pitchFamily="-110" charset="0"/>
          <a:ea typeface="+mn-ea"/>
          <a:cs typeface="+mn-cs"/>
        </a:defRPr>
      </a:lvl7pPr>
      <a:lvl8pPr marL="3628866" indent="-241924" algn="l" rtl="0" eaLnBrk="1" fontAlgn="base" hangingPunct="1">
        <a:spcBef>
          <a:spcPct val="20000"/>
        </a:spcBef>
        <a:spcAft>
          <a:spcPct val="0"/>
        </a:spcAft>
        <a:buChar char="»"/>
        <a:defRPr sz="2117">
          <a:solidFill>
            <a:schemeClr val="tx1"/>
          </a:solidFill>
          <a:latin typeface="Arial" pitchFamily="-110" charset="0"/>
          <a:ea typeface="+mn-ea"/>
          <a:cs typeface="+mn-cs"/>
        </a:defRPr>
      </a:lvl8pPr>
      <a:lvl9pPr marL="4112715" indent="-241924" algn="l" rtl="0" eaLnBrk="1" fontAlgn="base" hangingPunct="1">
        <a:spcBef>
          <a:spcPct val="20000"/>
        </a:spcBef>
        <a:spcAft>
          <a:spcPct val="0"/>
        </a:spcAft>
        <a:buChar char="»"/>
        <a:defRPr sz="2117">
          <a:solidFill>
            <a:schemeClr val="tx1"/>
          </a:solidFill>
          <a:latin typeface="Arial" pitchFamily="-110" charset="0"/>
          <a:ea typeface="+mn-ea"/>
          <a:cs typeface="+mn-cs"/>
        </a:defRPr>
      </a:lvl9pPr>
    </p:bodyStyle>
    <p:otherStyle>
      <a:defPPr>
        <a:defRPr lang="en-US"/>
      </a:defPPr>
      <a:lvl1pPr marL="0" algn="l" defTabSz="48384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49" algn="l" defTabSz="48384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698" algn="l" defTabSz="48384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546" algn="l" defTabSz="48384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395" algn="l" defTabSz="48384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244" algn="l" defTabSz="48384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094" algn="l" defTabSz="48384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6941" algn="l" defTabSz="48384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790" algn="l" defTabSz="48384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642BF9-21D8-3740-8BC2-5D07FA554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416" y="1187425"/>
            <a:ext cx="11285166" cy="2080418"/>
          </a:xfrm>
        </p:spPr>
        <p:txBody>
          <a:bodyPr>
            <a:noAutofit/>
          </a:bodyPr>
          <a:lstStyle/>
          <a:p>
            <a:pPr algn="ctr"/>
            <a:r>
              <a:rPr lang="zh-CN" altLang="en-US" sz="5400" dirty="0"/>
              <a:t>信息学中的概率统计</a:t>
            </a:r>
            <a:endParaRPr lang="en-US" altLang="x-none" sz="5000" dirty="0">
              <a:cs typeface="Calibri Light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9E273E2-7DE5-9747-84C9-551EDA2262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11836" y="3429000"/>
            <a:ext cx="6168326" cy="2080418"/>
          </a:xfrm>
        </p:spPr>
        <p:txBody>
          <a:bodyPr>
            <a:normAutofit/>
          </a:bodyPr>
          <a:lstStyle/>
          <a:p>
            <a:r>
              <a:rPr kumimoji="1" lang="zh-CN" alt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王若松</a:t>
            </a:r>
            <a:endParaRPr kumimoji="1" lang="en-US" altLang="zh-CN" sz="3600" b="1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676EF40-E4F3-A941-951B-E27668D59F38}"/>
              </a:ext>
            </a:extLst>
          </p:cNvPr>
          <p:cNvSpPr/>
          <p:nvPr/>
        </p:nvSpPr>
        <p:spPr>
          <a:xfrm>
            <a:off x="2065603" y="4630366"/>
            <a:ext cx="8060793" cy="12003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kumimoji="1" lang="en-US" sz="2400" dirty="0" err="1">
                <a:solidFill>
                  <a:srgbClr val="000000"/>
                </a:solidFill>
                <a:ea typeface="+mn-lt"/>
                <a:cs typeface="+mn-lt"/>
              </a:rPr>
              <a:t>前沿计算研究中心</a:t>
            </a:r>
            <a:endParaRPr kumimoji="1" lang="en-US" sz="2400" dirty="0">
              <a:solidFill>
                <a:srgbClr val="000000"/>
              </a:solidFill>
              <a:ea typeface="+mn-lt"/>
              <a:cs typeface="+mn-lt"/>
            </a:endParaRPr>
          </a:p>
          <a:p>
            <a:pPr algn="ctr"/>
            <a:r>
              <a:rPr kumimoji="1" lang="zh-CN" altLang="en-US" sz="2400" dirty="0">
                <a:solidFill>
                  <a:srgbClr val="000000"/>
                </a:solidFill>
                <a:ea typeface="+mn-lt"/>
                <a:cs typeface="+mn-lt"/>
              </a:rPr>
              <a:t>北京大学</a:t>
            </a:r>
            <a:endParaRPr lang="en-US" altLang="zh-CN" sz="2400" dirty="0">
              <a:cs typeface="Helvetica"/>
            </a:endParaRPr>
          </a:p>
          <a:p>
            <a:pPr algn="ctr"/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3501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7C0D4-0BF7-DD89-2435-73B2CB9F3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80B75-69D4-B862-0186-7E2E7EB1D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尾不等式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D9C5CA-534D-AC04-D162-12724E41BC3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57181" y="1371562"/>
                <a:ext cx="12047536" cy="5333856"/>
              </a:xfrm>
            </p:spPr>
            <p:txBody>
              <a:bodyPr/>
              <a:lstStyle/>
              <a:p>
                <a:r>
                  <a:rPr lang="en-CN" dirty="0"/>
                  <a:t>给定随机变量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CN" dirty="0"/>
                  <a:t>定义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𝑡𝑋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e>
                    </m:d>
                  </m:oMath>
                </a14:m>
                <a:r>
                  <a:rPr lang="en-CN" dirty="0"/>
                  <a:t>为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CN" dirty="0"/>
                  <a:t>的</a:t>
                </a:r>
                <a:r>
                  <a:rPr lang="en-CN" b="1" dirty="0"/>
                  <a:t>矩生成函数</a:t>
                </a:r>
              </a:p>
              <a:p>
                <a:r>
                  <a:rPr lang="zh-CN" altLang="en-US" b="0" dirty="0"/>
                  <a:t>作业二第二题：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N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</m:oMath>
                </a14:m>
                <a:endParaRPr lang="en-CN" dirty="0"/>
              </a:p>
              <a:p>
                <a:r>
                  <a:rPr lang="en-CN" dirty="0"/>
                  <a:t>令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N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)) 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𝑡𝐸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:r>
                  <a:rPr lang="zh-CN" altLang="en-US" b="0" dirty="0"/>
                  <a:t>作业二：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𝑡𝐸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𝑛𝑝</m:t>
                        </m:r>
                      </m:sup>
                    </m:sSup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N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𝑛𝑝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+3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D9C5CA-534D-AC04-D162-12724E41BC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57181" y="1371562"/>
                <a:ext cx="12047536" cy="5333856"/>
              </a:xfrm>
              <a:blipFill>
                <a:blip r:embed="rId2"/>
                <a:stretch>
                  <a:fillRect l="-421" t="-1190" b="-1071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473F8-9A7D-A832-BFC1-A30AF8CF76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366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929A9-D687-1DCE-56A8-24FE5A1A0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尾不等式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35666E-F863-213D-E41B-6A75CAA2ED0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𝑛𝑝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+3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N" dirty="0"/>
              </a:p>
              <a:p>
                <a:r>
                  <a:rPr lang="en-CN" dirty="0"/>
                  <a:t>当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=1/2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(3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−2)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≥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CN" dirty="0"/>
              </a:p>
              <a:p>
                <a:pPr lvl="1"/>
                <a:r>
                  <a:rPr lang="en-CN" dirty="0"/>
                  <a:t>对比切比雪夫不等式</a:t>
                </a:r>
                <a:r>
                  <a:rPr lang="zh-CN" altLang="en-US" dirty="0"/>
                  <a:t>：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CN" dirty="0"/>
              </a:p>
              <a:p>
                <a:endParaRPr lang="en-CN" dirty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</m:oMath>
                </a14:m>
                <a:endParaRPr lang="en-CN" dirty="0"/>
              </a:p>
              <a:p>
                <a:r>
                  <a:rPr lang="en-CN" dirty="0"/>
                  <a:t>仍然无法完全利用</a:t>
                </a:r>
                <a14:m>
                  <m:oMath xmlns:m="http://schemas.openxmlformats.org/officeDocument/2006/math">
                    <m:r>
                      <a:rPr lang="en-US" altLang="zh-CN" b="0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latin typeface="Helvetica" pitchFamily="2" charset="0"/>
                  </a:rPr>
                  <a:t>重伯努利试验</a:t>
                </a:r>
                <a:r>
                  <a:rPr lang="en-US" dirty="0" err="1"/>
                  <a:t>不同</a:t>
                </a:r>
                <a:r>
                  <a:rPr lang="zh-CN" altLang="en-US" dirty="0">
                    <a:latin typeface="Helvetica" pitchFamily="2" charset="0"/>
                  </a:rPr>
                  <a:t>试验</a:t>
                </a:r>
                <a:r>
                  <a:rPr lang="en-US" dirty="0" err="1"/>
                  <a:t>相互独立</a:t>
                </a:r>
                <a:endParaRPr lang="en-CN" dirty="0"/>
              </a:p>
              <a:p>
                <a:r>
                  <a:rPr lang="en-CN" dirty="0"/>
                  <a:t>计算六阶</a:t>
                </a:r>
                <a:r>
                  <a:rPr lang="zh-CN" altLang="en-US" dirty="0"/>
                  <a:t>中心矩，</a:t>
                </a:r>
                <a:r>
                  <a:rPr lang="zh-CN" altLang="en-CN" dirty="0"/>
                  <a:t>八</a:t>
                </a:r>
                <a:r>
                  <a:rPr lang="en-CN" dirty="0"/>
                  <a:t>阶</a:t>
                </a:r>
                <a:r>
                  <a:rPr lang="zh-CN" altLang="en-US" dirty="0"/>
                  <a:t>中心矩？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35666E-F863-213D-E41B-6A75CAA2ED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D8E67-61E1-7239-AEE0-F69F6D9254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84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95CED-70C2-6325-6807-230D8390E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尾不等式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392A9C-9237-384E-1AC8-CDDA107C7CF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dirty="0"/>
                  <a:t>Chernoff bound</a:t>
                </a:r>
                <a:r>
                  <a:rPr lang="zh-CN" altLang="en-US" dirty="0"/>
                  <a:t>：</a:t>
                </a:r>
                <a:r>
                  <a:rPr lang="en-CN" dirty="0"/>
                  <a:t> 对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CN" dirty="0"/>
                  <a:t>使用马尔可夫不等式</a:t>
                </a:r>
                <a:r>
                  <a:rPr lang="zh-CN" altLang="en-US" dirty="0"/>
                  <a:t>，而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𝑡𝑋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e>
                    </m:d>
                  </m:oMath>
                </a14:m>
                <a:endParaRPr lang="en-CN" dirty="0"/>
              </a:p>
              <a:p>
                <a:endParaRPr lang="en-CN" dirty="0"/>
              </a:p>
              <a:p>
                <a:r>
                  <a:rPr lang="en-CN" dirty="0"/>
                  <a:t>给定随机变量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对于任意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CN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𝑡𝑘</m:t>
                        </m:r>
                      </m:sup>
                    </m:sSup>
                  </m:oMath>
                </a14:m>
                <a:endParaRPr lang="en-CN" dirty="0"/>
              </a:p>
              <a:p>
                <a:pPr lvl="1"/>
                <a:r>
                  <a:rPr lang="zh-CN" altLang="en-US" dirty="0"/>
                  <a:t>对于任意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CN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𝑡𝑘</m:t>
                        </m:r>
                      </m:sup>
                    </m:sSup>
                  </m:oMath>
                </a14:m>
                <a:endParaRPr lang="en-CN" dirty="0"/>
              </a:p>
              <a:p>
                <a:pPr lvl="1"/>
                <a:endParaRPr lang="en-CN" dirty="0"/>
              </a:p>
              <a:p>
                <a:r>
                  <a:rPr lang="en-CN" dirty="0"/>
                  <a:t>证明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𝑡𝑋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𝑡𝑘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𝑡𝑋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𝑡𝑘</m:t>
                        </m:r>
                      </m:sup>
                    </m:sSup>
                  </m:oMath>
                </a14:m>
                <a:endParaRPr lang="en-US" altLang="zh-CN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𝑡𝑋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𝑡𝑘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𝑡𝑋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𝑡𝑘</m:t>
                        </m:r>
                      </m:sup>
                    </m:sSup>
                  </m:oMath>
                </a14:m>
                <a:endParaRPr lang="en-US" altLang="zh-CN" b="0" dirty="0"/>
              </a:p>
              <a:p>
                <a:endParaRPr lang="en-US" altLang="zh-CN" dirty="0"/>
              </a:p>
              <a:p>
                <a:r>
                  <a:rPr lang="zh-CN" altLang="en-US" dirty="0"/>
                  <a:t>使用时，选择最优的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zh-CN" b="0" dirty="0"/>
              </a:p>
              <a:p>
                <a:pPr lvl="1"/>
                <a:endParaRPr lang="en-US" altLang="zh-CN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392A9C-9237-384E-1AC8-CDDA107C7C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50B8D-8FCB-B73E-CCCF-221A56D9AB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959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E3FDF-DECC-2737-A2AF-C718EA9BC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尾不等式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DEED3D-4B6D-653E-0384-E63F97F5DA5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dirty="0"/>
                  <a:t>例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，给出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dirty="0"/>
                  <a:t>的上界</a:t>
                </a:r>
              </a:p>
              <a:p>
                <a:endParaRPr lang="en-CN" dirty="0"/>
              </a:p>
              <a:p>
                <a:r>
                  <a:rPr lang="zh-CN" altLang="en-US" b="0" dirty="0"/>
                  <a:t>作业二</a:t>
                </a:r>
                <a:r>
                  <a:rPr lang="zh-CN" altLang="en-US" dirty="0"/>
                  <a:t>第六题</a:t>
                </a:r>
                <a:r>
                  <a:rPr lang="zh-CN" altLang="en-US" b="0" dirty="0"/>
                  <a:t>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</m:oMath>
                </a14:m>
                <a:endParaRPr lang="en-US" altLang="zh-CN" b="0" dirty="0"/>
              </a:p>
              <a:p>
                <a:r>
                  <a:rPr lang="zh-CN" altLang="en-US" b="0" dirty="0"/>
                  <a:t>对于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b="0" dirty="0"/>
                  <a:t>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𝑡𝑋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𝑡𝑥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p>
                    </m:sSup>
                  </m:oMath>
                </a14:m>
                <a:endParaRPr lang="en-CN" dirty="0"/>
              </a:p>
              <a:p>
                <a:endParaRPr lang="en-CN" dirty="0"/>
              </a:p>
              <a:p>
                <a:r>
                  <a:rPr lang="en-CN" dirty="0"/>
                  <a:t>如何最小化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p>
                    </m:sSup>
                  </m:oMath>
                </a14:m>
                <a:r>
                  <a:rPr lang="zh-CN" altLang="en-US" dirty="0"/>
                  <a:t>？</a:t>
                </a:r>
                <a:endParaRPr lang="en-US" altLang="zh-CN" dirty="0"/>
              </a:p>
              <a:p>
                <a:pPr lvl="1"/>
                <a:r>
                  <a:rPr lang="en-CN" dirty="0"/>
                  <a:t>求导</a:t>
                </a:r>
                <a:r>
                  <a:rPr lang="zh-CN" altLang="en-US" dirty="0"/>
                  <a:t>，得到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=0⇒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 b="0" i="1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  <a:p>
                <a:pPr lvl="1"/>
                <a:r>
                  <a:rPr lang="en-CN" dirty="0"/>
                  <a:t>因此</a:t>
                </a:r>
                <a:r>
                  <a:rPr lang="zh-CN" altLang="en-US" dirty="0"/>
                  <a:t>，当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m:rPr>
                            <m:nor/>
                          </m:rPr>
                          <a:rPr lang="en-CN" dirty="0"/>
                          <m:t> 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CN" dirty="0"/>
              </a:p>
              <a:p>
                <a:pPr lvl="1"/>
                <a:endParaRPr lang="en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DEED3D-4B6D-653E-0384-E63F97F5DA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A095B-E615-28C4-074D-09A752AAB3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087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09E0C-E80F-5989-A884-450E3C6C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尾不等式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85453F-D2B5-D6D7-B157-96B227C5705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dirty="0"/>
                  <a:t>例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，给出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dirty="0"/>
                  <a:t>的上界</a:t>
                </a:r>
              </a:p>
              <a:p>
                <a:endParaRPr lang="en-CN" dirty="0"/>
              </a:p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𝑡𝑋</m:t>
                            </m:r>
                          </m:sup>
                        </m:sSup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f>
                          <m:f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rad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𝑡𝑥</m:t>
                            </m:r>
                          </m:sup>
                        </m:sSup>
                      </m:e>
                    </m:nary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CN" dirty="0"/>
              </a:p>
              <a:p>
                <a:r>
                  <a:rPr lang="en-CN" dirty="0"/>
                  <a:t>最小化</a:t>
                </a:r>
                <a:r>
                  <a:rPr lang="en-US" altLang="zh-CN" sz="2800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CN" dirty="0"/>
              </a:p>
              <a:p>
                <a:pPr lvl="1"/>
                <a:r>
                  <a:rPr lang="en-US" dirty="0" err="1"/>
                  <a:t>对比作业三第三题</a:t>
                </a:r>
                <a:r>
                  <a:rPr lang="zh-CN" altLang="en-US" dirty="0"/>
                  <a:t>：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85453F-D2B5-D6D7-B157-96B227C570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666" t="-11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498A18-8374-E804-B445-4C97C999BD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903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3D896-52B3-017B-C734-83888AEC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尾不等式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AAAD8F-8269-9BE6-60AC-D0FE9FE5CA5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sup>
                    </m:sSup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𝑛𝑡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𝑡𝑝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CN" dirty="0"/>
              </a:p>
              <a:p>
                <a:endParaRPr lang="en-CN" dirty="0"/>
              </a:p>
              <a:p>
                <a:r>
                  <a:rPr lang="zh-CN" altLang="en-US" b="0" dirty="0"/>
                  <a:t>结论：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𝑡𝑝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/8</m:t>
                        </m:r>
                      </m:sup>
                    </m:sSup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𝑛𝑡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sup>
                    </m:sSup>
                  </m:oMath>
                </a14:m>
                <a:endParaRPr lang="en-CN" dirty="0"/>
              </a:p>
              <a:p>
                <a:pPr lvl="1"/>
                <a:r>
                  <a:rPr lang="en-CN" dirty="0"/>
                  <a:t>最小化</a:t>
                </a:r>
                <a14:m>
                  <m:oMath xmlns:m="http://schemas.openxmlformats.org/officeDocument/2006/math">
                    <m:r>
                      <a:rPr lang="en-US" altLang="zh-CN" sz="2377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377" i="1">
                        <a:latin typeface="Cambria Math" panose="02040503050406030204" pitchFamily="18" charset="0"/>
                      </a:rPr>
                      <m:t>𝑡𝑛</m:t>
                    </m:r>
                    <m:r>
                      <a:rPr lang="en-US" altLang="zh-CN" sz="2377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sz="2377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377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377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377" i="1">
                                <a:latin typeface="Cambria Math" panose="02040503050406030204" pitchFamily="18" charset="0"/>
                              </a:rPr>
                              <m:t>𝑛𝑡</m:t>
                            </m:r>
                          </m:e>
                          <m:sup>
                            <m:r>
                              <a:rPr lang="en-US" altLang="zh-CN" sz="2377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377" i="1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altLang="zh-CN" sz="1977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zh-CN" sz="1977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977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altLang="zh-CN" sz="1977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CN" dirty="0"/>
              </a:p>
              <a:p>
                <a:pPr lvl="1"/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AAAD8F-8269-9BE6-60AC-D0FE9FE5CA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622D7-84E9-42DD-52EE-A6BCBA9AC3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278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CFAD6-C188-C114-5014-378CB02B9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5ACF5-0D02-333A-A187-33B506DA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尾不等式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527355-2E6B-6ED9-0AA2-01DC60E363F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sSup>
                              <m:sSup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sup>
                    </m:sSup>
                  </m:oMath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𝑛𝑡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𝑡𝑝</m:t>
                                </m:r>
                              </m:sup>
                            </m:s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d>
                                  <m:d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≤−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𝑡𝑛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𝑛𝑡</m:t>
                                </m:r>
                              </m:e>
                              <m:sup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sup>
                    </m:sSup>
                  </m:oMath>
                </a14:m>
                <a:endParaRPr lang="en-CN" dirty="0"/>
              </a:p>
              <a:p>
                <a:pPr lvl="1"/>
                <a:r>
                  <a:rPr lang="en-CN" dirty="0"/>
                  <a:t>最小化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𝑡𝑛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𝑛𝑡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altLang="zh-CN" sz="1977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zh-CN" sz="1977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977" b="0" i="1" smtClean="0">
                        <a:latin typeface="Cambria Math" panose="02040503050406030204" pitchFamily="18" charset="0"/>
                      </a:rPr>
                      <m:t>=−4</m:t>
                    </m:r>
                    <m:r>
                      <a:rPr lang="en-US" altLang="zh-CN" sz="1977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≤2⋅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CN" dirty="0"/>
              </a:p>
              <a:p>
                <a:pPr lvl="1"/>
                <a:r>
                  <a:rPr lang="en-CN" dirty="0"/>
                  <a:t>对比切比雪夫不等式</a:t>
                </a:r>
                <a:r>
                  <a:rPr lang="zh-CN" altLang="en-US" dirty="0"/>
                  <a:t>：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CN" dirty="0"/>
              </a:p>
              <a:p>
                <a:pPr lvl="1"/>
                <a:r>
                  <a:rPr lang="en-CN" dirty="0"/>
                  <a:t>对比四阶中心矩给出的上界</a:t>
                </a:r>
                <a:r>
                  <a:rPr lang="zh-CN" altLang="en-US" dirty="0"/>
                  <a:t>：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527355-2E6B-6ED9-0AA2-01DC60E363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47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A590A-5807-9088-ED7D-9799A481A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8280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BC446-4977-A060-2514-B9552A043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尾不等式</a:t>
            </a:r>
            <a:endParaRPr lang="en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E06968-2C6F-9FCF-D4BE-0E86C5F4A54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dirty="0"/>
                  <a:t>Hoeffding引理</a:t>
                </a:r>
                <a:r>
                  <a:rPr lang="zh-CN" altLang="en-US" dirty="0"/>
                  <a:t>：若实数随机变量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/>
                  <a:t>，则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))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)≤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sup>
                    </m:sSup>
                  </m:oMath>
                </a14:m>
                <a:endParaRPr lang="en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))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𝑡𝑝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/8</m:t>
                        </m:r>
                      </m:sup>
                    </m:sSup>
                  </m:oMath>
                </a14:m>
                <a:endParaRPr lang="en-CN" dirty="0"/>
              </a:p>
              <a:p>
                <a:endParaRPr lang="en-CN" dirty="0"/>
              </a:p>
              <a:p>
                <a:r>
                  <a:rPr lang="en-CN" dirty="0"/>
                  <a:t>Chernoff-Hoeffding不等式</a:t>
                </a:r>
                <a:r>
                  <a:rPr lang="zh-CN" altLang="en-US" dirty="0"/>
                  <a:t>：若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dirty="0"/>
                  <a:t>，</a:t>
                </a:r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N" dirty="0"/>
                  <a:t>相互独立且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endParaRPr lang="en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endParaRPr lang="en-CN" dirty="0"/>
              </a:p>
              <a:p>
                <a:endParaRPr lang="en-CN" dirty="0"/>
              </a:p>
              <a:p>
                <a:r>
                  <a:rPr lang="en-CN" dirty="0"/>
                  <a:t>若</a:t>
                </a:r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zh-CN" altLang="en-US" dirty="0"/>
                  <a:t>，则有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CN" dirty="0"/>
              </a:p>
              <a:p>
                <a:pPr lvl="1"/>
                <a:endParaRPr lang="en-C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E06968-2C6F-9FCF-D4BE-0E86C5F4A5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633BF-6B83-6DB7-C134-CCDC5DAB23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8829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77DD8-D314-8421-C536-5BC8D01C2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尾不等式</a:t>
            </a:r>
            <a:endParaRPr lang="en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6F91DA-757E-81AE-B6FD-3C32CD23887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dirty="0"/>
                  <a:t>Hoeffding引理</a:t>
                </a:r>
                <a:r>
                  <a:rPr lang="zh-CN" altLang="en-US" dirty="0"/>
                  <a:t>：若实数随机变量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/>
                  <a:t>，则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))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)≤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sup>
                    </m:sSup>
                  </m:oMath>
                </a14:m>
                <a:endParaRPr lang="en-CN" dirty="0"/>
              </a:p>
              <a:p>
                <a:r>
                  <a:rPr lang="en-CN" dirty="0"/>
                  <a:t>Chernoff-Hoeffding不等式</a:t>
                </a:r>
                <a:r>
                  <a:rPr lang="zh-CN" altLang="en-US" dirty="0"/>
                  <a:t>：若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dirty="0"/>
                  <a:t>，</a:t>
                </a:r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N" dirty="0"/>
                  <a:t>相互独立且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endParaRPr lang="en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endParaRPr lang="en-CN" dirty="0"/>
              </a:p>
              <a:p>
                <a:r>
                  <a:rPr lang="en-CN" dirty="0"/>
                  <a:t>由 Chernoff bound</a:t>
                </a:r>
                <a:r>
                  <a:rPr lang="zh-CN" altLang="en-US" dirty="0"/>
                  <a:t>，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𝑘𝑡</m:t>
                        </m:r>
                      </m:sup>
                    </m:sSup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sup>
                            </m:sSup>
                          </m:e>
                        </m:d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sup>
                    </m:sSup>
                  </m:oMath>
                </a14:m>
                <a:endParaRPr lang="en-CN" dirty="0"/>
              </a:p>
              <a:p>
                <a:r>
                  <a:rPr lang="en-CN" dirty="0"/>
                  <a:t>最小化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𝑘𝑡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endParaRPr lang="en-CN" dirty="0"/>
              </a:p>
              <a:p>
                <a:endParaRPr lang="en-C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6F91DA-757E-81AE-B6FD-3C32CD2388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BA3D3-1517-1508-D8D5-A731D00BC5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5485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22597-41D0-6F16-3267-BEC7ABB9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尾不等式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B2398D-C30C-044D-4389-28D8AB94956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dirty="0"/>
                  <a:t>证明尾不等式的手段</a:t>
                </a:r>
              </a:p>
              <a:p>
                <a:endParaRPr lang="en-CN" dirty="0"/>
              </a:p>
              <a:p>
                <a:r>
                  <a:rPr lang="en-CN" dirty="0"/>
                  <a:t>直接对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dirty="0"/>
                  <a:t>进行缩放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(0, 1)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</m:oMath>
                </a14:m>
                <a:endParaRPr lang="en-CN" dirty="0"/>
              </a:p>
              <a:p>
                <a:endParaRPr lang="en-CN" dirty="0"/>
              </a:p>
              <a:p>
                <a:r>
                  <a:rPr lang="en-CN" dirty="0"/>
                  <a:t>计算偶数阶中心矩</a:t>
                </a:r>
                <a:r>
                  <a:rPr lang="zh-CN" altLang="en-US" dirty="0"/>
                  <a:t>，使用马尔可夫不等式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zh-CN" altLang="en-US" b="0" i="0" dirty="0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CN" dirty="0"/>
              </a:p>
              <a:p>
                <a:endParaRPr lang="en-CN" dirty="0"/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B2398D-C30C-044D-4389-28D8AB9495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8582C-BA70-1CDD-E68E-B007566BB6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969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45B60-7D21-ECB8-028C-533F09CB5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CN" sz="4000" dirty="0"/>
              <a:t>尾</a:t>
            </a:r>
            <a:r>
              <a:rPr lang="zh-CN" altLang="en-US" sz="4000" dirty="0"/>
              <a:t>不等式、</a:t>
            </a:r>
            <a:r>
              <a:rPr lang="zh-CN" altLang="en-CN" sz="4000" dirty="0"/>
              <a:t>大数定律</a:t>
            </a:r>
            <a:r>
              <a:rPr lang="zh-CN" altLang="en-US" sz="4000" dirty="0"/>
              <a:t>与中心极限定理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767C3-2F02-497A-835E-CEA5B783138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b="0" dirty="0">
                <a:solidFill>
                  <a:schemeClr val="tx1"/>
                </a:solidFill>
              </a:rPr>
              <a:t>尾不等式</a:t>
            </a:r>
            <a:endParaRPr lang="en-US" altLang="zh-CN" sz="28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b="0" dirty="0">
                <a:solidFill>
                  <a:schemeClr val="tx1"/>
                </a:solidFill>
              </a:rPr>
              <a:t>大数定律</a:t>
            </a:r>
            <a:endParaRPr lang="en-US" altLang="zh-CN" sz="28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/>
              <a:t>中心极限定理</a:t>
            </a:r>
            <a:endParaRPr lang="en-US" altLang="zh-CN" sz="28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/>
              <a:t>应用举例</a:t>
            </a:r>
            <a:endParaRPr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9B686-0DEF-89E1-80AD-19BE0B1EDC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7147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5FA9D-1B95-851B-448A-ECE063D4D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尾不等式</a:t>
            </a:r>
            <a:endParaRPr lang="en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404921-E163-933A-10E6-BD1ACD90737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dirty="0"/>
                  <a:t>计算矩生成函数</a:t>
                </a:r>
                <a:r>
                  <a:rPr lang="zh-CN" altLang="en-US" dirty="0"/>
                  <a:t>，使用</a:t>
                </a:r>
                <a:r>
                  <a:rPr lang="en-US" altLang="zh-CN" dirty="0"/>
                  <a:t>Chernoff bound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CN" dirty="0"/>
              </a:p>
              <a:p>
                <a:pPr lvl="1"/>
                <a:r>
                  <a:rPr lang="en-CN" dirty="0"/>
                  <a:t>Chernoff-Hoeffding不等式</a:t>
                </a:r>
                <a:r>
                  <a:rPr lang="zh-CN" altLang="en-US" dirty="0"/>
                  <a:t>：若</a:t>
                </a:r>
                <a14:m>
                  <m:oMath xmlns:m="http://schemas.openxmlformats.org/officeDocument/2006/math">
                    <m:r>
                      <a:rPr lang="en-US" altLang="zh-CN" sz="1977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1977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1977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977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977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977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1977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977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977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dirty="0"/>
                  <a:t>，</a:t>
                </a:r>
                <a:r>
                  <a:rPr lang="en-US" altLang="zh-CN" sz="2377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377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377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377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N" dirty="0"/>
                  <a:t>相互独立且</a:t>
                </a:r>
                <a:r>
                  <a:rPr lang="en-US" altLang="zh-CN" sz="1977" dirty="0"/>
                  <a:t> </a:t>
                </a:r>
                <a14:m>
                  <m:oMath xmlns:m="http://schemas.openxmlformats.org/officeDocument/2006/math">
                    <m:r>
                      <a:rPr lang="en-US" altLang="zh-CN" sz="1977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977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1977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77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977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977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1977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CN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endParaRPr lang="en-CN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endParaRPr lang="en-C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404921-E163-933A-10E6-BD1ACD9073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1E1AD-9372-ADE3-DAD3-6C9F6C79E0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1841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61E3E-46DB-E392-4494-CD00FBEBB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en-US" dirty="0"/>
              <a:t>. </a:t>
            </a:r>
            <a:r>
              <a:rPr lang="en-US" dirty="0" err="1"/>
              <a:t>大数定律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057230-B625-9BAE-6361-E3D407D985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b="1" dirty="0"/>
                  <a:t>伯努利大数定律</a:t>
                </a:r>
                <a:r>
                  <a:rPr lang="zh-CN" altLang="en-US" dirty="0"/>
                  <a:t>：在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latin typeface="Helvetica" pitchFamily="2" charset="0"/>
                  </a:rPr>
                  <a:t>重伯努利试验</a:t>
                </a:r>
                <a:r>
                  <a:rPr lang="zh-CN" altLang="en-CN" dirty="0"/>
                  <a:t>中</a:t>
                </a:r>
                <a:r>
                  <a:rPr lang="zh-CN" altLang="en-US" dirty="0"/>
                  <a:t>，令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zh-CN" altLang="en-US" dirty="0"/>
                  <a:t>为事件𝐴发生的次数，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对于任意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CN" dirty="0"/>
                  <a:t>,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CN" dirty="0"/>
                  <a:t>大数定律的一般形式</a:t>
                </a:r>
                <a:r>
                  <a:rPr lang="zh-CN" altLang="en-US" dirty="0"/>
                  <a:t>：对于随机变量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/>
                  <a:t>，对于任意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CN" dirty="0"/>
                  <a:t>,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d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CN" dirty="0"/>
              </a:p>
              <a:p>
                <a:endParaRPr lang="en-CN" dirty="0"/>
              </a:p>
              <a:p>
                <a:r>
                  <a:rPr lang="en-CN" dirty="0"/>
                  <a:t>其他大数定律</a:t>
                </a:r>
                <a:r>
                  <a:rPr lang="zh-CN" altLang="en-US" dirty="0"/>
                  <a:t>？</a:t>
                </a:r>
                <a:endParaRPr lang="en-CN" dirty="0"/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057230-B625-9BAE-6361-E3D407D985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0F899-A758-CA48-7DCC-9C1211A661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920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F4A71-D4C1-AED6-834B-A7902DE0F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en-US" dirty="0"/>
              <a:t>. </a:t>
            </a:r>
            <a:r>
              <a:rPr lang="en-US" dirty="0" err="1"/>
              <a:t>大数定律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F74988-ECCE-B014-F91E-6C9679C5E42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b="1" dirty="0"/>
                  <a:t>马尔可夫大数定律</a:t>
                </a:r>
                <a:r>
                  <a:rPr lang="zh-CN" altLang="en-US" dirty="0"/>
                  <a:t>：若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zh-CN" altLang="en-US" dirty="0"/>
                  <a:t>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/>
                  <a:t>服从大数定律</a:t>
                </a:r>
              </a:p>
              <a:p>
                <a:r>
                  <a:rPr lang="zh-CN" altLang="en-US" dirty="0"/>
                  <a:t>也即对于任意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CN" dirty="0"/>
                  <a:t>,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d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CN" dirty="0"/>
              </a:p>
              <a:p>
                <a:endParaRPr lang="en-CN" dirty="0"/>
              </a:p>
              <a:p>
                <a:r>
                  <a:rPr lang="en-CN" dirty="0"/>
                  <a:t>证明</a:t>
                </a:r>
                <a:r>
                  <a:rPr lang="zh-CN" altLang="en-US" dirty="0"/>
                  <a:t>：</a:t>
                </a:r>
                <a:r>
                  <a:rPr lang="en-US" altLang="zh-CN" b="0" dirty="0"/>
                  <a:t> </a:t>
                </a:r>
                <a:r>
                  <a:rPr lang="zh-CN" altLang="en-US" b="0" dirty="0"/>
                  <a:t>由切比雪夫不等式</a:t>
                </a:r>
                <a:endParaRPr lang="en-US" altLang="zh-CN" b="0" dirty="0"/>
              </a:p>
              <a:p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d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≥1−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Var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en-CN" dirty="0"/>
              </a:p>
              <a:p>
                <a:endParaRPr lang="en-CN" dirty="0"/>
              </a:p>
              <a:p>
                <a:endParaRPr lang="en-CN" dirty="0"/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F74988-ECCE-B014-F91E-6C9679C5E4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69FF18-B54B-EA04-1A97-1BCCD8B0BC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070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565FB-76DF-09BA-0DE7-C204CC9C5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1FD32-95D9-1304-736B-1523ABC2A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en-US" dirty="0"/>
              <a:t>. </a:t>
            </a:r>
            <a:r>
              <a:rPr lang="en-US" dirty="0" err="1"/>
              <a:t>大数定律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609804-F095-D64F-78EF-1ED65A782AE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b="1" dirty="0"/>
                  <a:t>马尔可夫大数定律</a:t>
                </a:r>
                <a:r>
                  <a:rPr lang="zh-CN" altLang="en-US" dirty="0"/>
                  <a:t>：若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zh-CN" altLang="en-US" dirty="0"/>
                  <a:t>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/>
                  <a:t>服从大数定律</a:t>
                </a:r>
              </a:p>
              <a:p>
                <a:r>
                  <a:rPr lang="zh-CN" altLang="en-US" dirty="0"/>
                  <a:t>也即对于任意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CN" dirty="0"/>
                  <a:t>,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d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CN" dirty="0"/>
              </a:p>
              <a:p>
                <a:r>
                  <a:rPr lang="zh-CN" altLang="en-US" dirty="0"/>
                  <a:t>例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/>
                  <a:t>两两不相关，且对于任意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，有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Var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)≤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dirty="0"/>
                  <a:t>。证明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/>
                  <a:t>服从大数定律。</a:t>
                </a:r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en-CN" dirty="0"/>
              </a:p>
              <a:p>
                <a:endParaRPr lang="en-CN" dirty="0"/>
              </a:p>
              <a:p>
                <a:r>
                  <a:rPr lang="zh-CN" altLang="en-US" dirty="0"/>
                  <a:t>例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CN" dirty="0"/>
                  <a:t>为一列同分布且标准差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dirty="0"/>
                  <a:t>存在的随机变量</a:t>
                </a:r>
                <a:r>
                  <a:rPr lang="zh-CN" altLang="en-US" dirty="0"/>
                  <a:t>。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N" dirty="0"/>
                  <a:t>仅与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CN" dirty="0"/>
                  <a:t>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CN" dirty="0"/>
                  <a:t>相关</a:t>
                </a:r>
                <a:r>
                  <a:rPr lang="zh-CN" altLang="en-US" dirty="0"/>
                  <a:t>。证明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/>
                  <a:t>服从大数定律。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Cov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b="0" dirty="0"/>
              </a:p>
              <a:p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en-CN" dirty="0"/>
              </a:p>
              <a:p>
                <a:endParaRPr lang="en-CN" dirty="0"/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609804-F095-D64F-78EF-1ED65A782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0000" r="-3663" b="-1690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79571C-491E-D9FD-E95A-1FA835D81D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791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1E374-FE24-BBC9-2601-B0AB76413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en-US" dirty="0"/>
              <a:t>. </a:t>
            </a:r>
            <a:r>
              <a:rPr lang="en-US" dirty="0" err="1"/>
              <a:t>大数定律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95586D-C8D5-F5F3-DEC6-6CDF9F5FB26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US" b="1" dirty="0"/>
                  <a:t>辛钦</a:t>
                </a:r>
                <a:r>
                  <a:rPr lang="en-CN" b="1" dirty="0"/>
                  <a:t>大数定律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/>
                  <a:t>独立同分布，且数学期望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存在，则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/>
                  <a:t>服从大数定律</a:t>
                </a:r>
              </a:p>
              <a:p>
                <a:r>
                  <a:rPr lang="zh-CN" altLang="en-US" dirty="0"/>
                  <a:t>也即对于任意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CN" dirty="0"/>
                  <a:t>,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CN" dirty="0"/>
              </a:p>
              <a:p>
                <a:endParaRPr lang="en-CN" dirty="0"/>
              </a:p>
              <a:p>
                <a:r>
                  <a:rPr lang="en-CN" dirty="0"/>
                  <a:t>对比马尔可夫大数定律</a:t>
                </a:r>
                <a:endParaRPr lang="en-US" dirty="0"/>
              </a:p>
              <a:p>
                <a:r>
                  <a:rPr lang="zh-CN" altLang="en-US" dirty="0"/>
                  <a:t>需要独立同分布的假设，不需要对方差进行假设</a:t>
                </a:r>
                <a:endParaRPr lang="en-CN" dirty="0"/>
              </a:p>
              <a:p>
                <a:endParaRPr lang="en-CN" dirty="0"/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95586D-C8D5-F5F3-DEC6-6CDF9F5FB2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D04B3-86F7-7277-97EC-4ACCAD58E1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786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E09BF-62E1-23E5-4D6C-C91DFB1C4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en-US" dirty="0"/>
              <a:t>. </a:t>
            </a:r>
            <a:r>
              <a:rPr lang="en-US" dirty="0" err="1"/>
              <a:t>大数定律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EBCF1E-B243-E2A2-1310-3B5DFC7EF10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随机变量序列的收敛性</a:t>
                </a:r>
              </a:p>
              <a:p>
                <a:endParaRPr lang="en-CN" dirty="0"/>
              </a:p>
              <a:p>
                <a:r>
                  <a:rPr lang="zh-CN" altLang="en-US" dirty="0"/>
                  <a:t>令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CN" dirty="0"/>
                  <a:t>为一列随机变量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dirty="0"/>
                  <a:t>为随机变量。若对于任意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&gt;0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,</m:t>
                    </m:r>
                    <m:limLow>
                      <m:limLow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/>
                  <a:t>，则称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CN" b="1" dirty="0"/>
                  <a:t>依概率收敛</a:t>
                </a:r>
                <a:r>
                  <a:rPr lang="en-CN" dirty="0"/>
                  <a:t>于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dirty="0"/>
                  <a:t>，记为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groupCh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CN" dirty="0"/>
              </a:p>
              <a:p>
                <a:endParaRPr lang="en-CN" dirty="0"/>
              </a:p>
              <a:p>
                <a:endParaRPr lang="en-CN" dirty="0"/>
              </a:p>
              <a:p>
                <a:r>
                  <a:rPr lang="en-CN" dirty="0"/>
                  <a:t>独立同分布情况的大数定律</a:t>
                </a:r>
                <a:r>
                  <a:rPr lang="zh-CN" altLang="en-US" dirty="0"/>
                  <a:t>：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  <a:p>
                <a:r>
                  <a:rPr lang="en-CN" dirty="0"/>
                  <a:t>思考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CN" dirty="0"/>
                  <a:t>独立同分布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N" dirty="0"/>
                  <a:t>服从柯西分布</a:t>
                </a:r>
                <a:r>
                  <a:rPr lang="zh-CN" altLang="en-US" dirty="0"/>
                  <a:t>，也即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N" dirty="0"/>
                  <a:t>的概率密度函数为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CN" dirty="0"/>
                  <a:t>是否依概率收敛</a:t>
                </a:r>
                <a:r>
                  <a:rPr lang="zh-CN" altLang="en-US" dirty="0"/>
                  <a:t>？</a:t>
                </a:r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EBCF1E-B243-E2A2-1310-3B5DFC7EF1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 b="-285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7A07BB-2FD5-4159-0E9B-1E2BAF9384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708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E8591-59A5-F212-2DD2-93241A8FA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en-US" dirty="0"/>
              <a:t>. </a:t>
            </a:r>
            <a:r>
              <a:rPr lang="en-US" dirty="0" err="1"/>
              <a:t>大数定律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729E7F-8008-9CA5-E8AA-B1A46D211A7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随机变量序列的收敛性</a:t>
                </a:r>
              </a:p>
              <a:p>
                <a:r>
                  <a:rPr lang="en-CN" dirty="0"/>
                  <a:t>通过分布函数来定义</a:t>
                </a:r>
                <a:r>
                  <a:rPr lang="zh-CN" altLang="en-US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收敛性？</a:t>
                </a:r>
                <a:endParaRPr lang="en-US" altLang="zh-CN" dirty="0">
                  <a:solidFill>
                    <a:srgbClr val="000000"/>
                  </a:solidFill>
                  <a:effectLst/>
                  <a:latin typeface="Helvetica" pitchFamily="2" charset="0"/>
                </a:endParaRPr>
              </a:p>
              <a:p>
                <a:r>
                  <a:rPr lang="zh-CN" altLang="en-US" dirty="0">
                    <a:solidFill>
                      <a:srgbClr val="000000"/>
                    </a:solidFill>
                    <a:latin typeface="Helvetica" pitchFamily="2" charset="0"/>
                  </a:rPr>
                  <a:t>要求函数序列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Helvetica" pitchFamily="2" charset="0"/>
                  </a:rPr>
                  <a:t>点点收敛于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Helvetica" pitchFamily="2" charset="0"/>
                  </a:rPr>
                  <a:t>？</a:t>
                </a:r>
                <a:endParaRPr lang="en-US" altLang="zh-CN" dirty="0">
                  <a:solidFill>
                    <a:srgbClr val="000000"/>
                  </a:solidFill>
                  <a:latin typeface="Helvetica" pitchFamily="2" charset="0"/>
                </a:endParaRPr>
              </a:p>
              <a:p>
                <a:pPr lvl="1"/>
                <a:r>
                  <a:rPr lang="zh-CN" altLang="en-US" dirty="0">
                    <a:solidFill>
                      <a:srgbClr val="000000"/>
                    </a:solidFill>
                    <a:latin typeface="Helvetica" pitchFamily="2" charset="0"/>
                  </a:rPr>
                  <a:t>对于任意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Helvetica" pitchFamily="2" charset="0"/>
                  </a:rPr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rgbClr val="000000"/>
                  </a:solidFill>
                  <a:latin typeface="Helvetica" pitchFamily="2" charset="0"/>
                </a:endParaRPr>
              </a:p>
              <a:p>
                <a:endParaRPr lang="en-US" dirty="0">
                  <a:solidFill>
                    <a:srgbClr val="000000"/>
                  </a:solidFill>
                  <a:latin typeface="Helvetica" pitchFamily="2" charset="0"/>
                </a:endParaRPr>
              </a:p>
              <a:p>
                <a:r>
                  <a:rPr lang="zh-CN" altLang="en-US" dirty="0">
                    <a:solidFill>
                      <a:srgbClr val="000000"/>
                    </a:solidFill>
                    <a:latin typeface="Helvetica" pitchFamily="2" charset="0"/>
                  </a:rPr>
                  <a:t>例：设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CN" dirty="0"/>
                  <a:t>为一列随机变量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/>
                  <a:t>。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/>
                  <a:t>。是否有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Helvetica" pitchFamily="2" charset="0"/>
                  </a:rPr>
                  <a:t>点点收敛于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Helvetica" pitchFamily="2" charset="0"/>
                  </a:rPr>
                  <a:t>？</a:t>
                </a:r>
                <a:endParaRPr lang="en-US" altLang="zh-CN" dirty="0">
                  <a:solidFill>
                    <a:srgbClr val="000000"/>
                  </a:solidFill>
                  <a:latin typeface="Helvetica" pitchFamily="2" charset="0"/>
                </a:endParaRPr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729E7F-8008-9CA5-E8AA-B1A46D211A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 r="-77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675973-3D38-FFC2-4695-1673259B34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253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A60-644B-13FD-BC40-F72710A1D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en-US" dirty="0"/>
              <a:t>. </a:t>
            </a:r>
            <a:r>
              <a:rPr lang="en-US" dirty="0" err="1"/>
              <a:t>大数定律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2CD186-5AAB-FDD0-AF4F-69A5F4074D9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CN" dirty="0"/>
                  <a:t>为一列随机变量</a:t>
                </a:r>
                <a:r>
                  <a:rPr lang="zh-CN" altLang="en-US" dirty="0"/>
                  <a:t>，分布函数为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zh-CN" altLang="en-US" dirty="0"/>
                  <a:t>。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为随机变量，分布函数为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。对于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的任意</a:t>
                </a:r>
                <a:r>
                  <a:rPr lang="zh-CN" altLang="en-US" b="1" dirty="0"/>
                  <a:t>连续点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，均有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，则称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CN" b="1" dirty="0"/>
                  <a:t>依分布收敛</a:t>
                </a:r>
                <a:r>
                  <a:rPr lang="en-CN" dirty="0"/>
                  <a:t>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，记为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groupChr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endParaRPr lang="en-CN" dirty="0"/>
              </a:p>
              <a:p>
                <a:r>
                  <a:rPr lang="en-CN" b="1" dirty="0"/>
                  <a:t>定理</a:t>
                </a:r>
                <a:r>
                  <a:rPr lang="zh-CN" altLang="en-US" dirty="0"/>
                  <a:t>：</a:t>
                </a:r>
                <a:r>
                  <a:rPr lang="en-CN" dirty="0"/>
                  <a:t>依概率收敛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CN" dirty="0"/>
                  <a:t> 依分布收敛</a:t>
                </a:r>
              </a:p>
              <a:p>
                <a:r>
                  <a:rPr lang="en-CN" dirty="0"/>
                  <a:t>依分布收敛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CN" dirty="0"/>
                  <a:t> 依概率收敛?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CN" dirty="0"/>
              </a:p>
              <a:p>
                <a:endParaRPr lang="en-CN" dirty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CN" dirty="0"/>
                  <a:t>服从单点分布</a:t>
                </a:r>
                <a:r>
                  <a:rPr lang="zh-CN" altLang="en-US" dirty="0"/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groupChr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CN" dirty="0"/>
                  <a:t>等价于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groupChr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CN" dirty="0"/>
              </a:p>
              <a:p>
                <a:endParaRPr lang="en-CN" dirty="0"/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2CD186-5AAB-FDD0-AF4F-69A5F4074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 r="-366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6BDD8-7101-B966-0D8E-167AFFEBC7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237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789E6-E786-1BF8-3217-846CB4E17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en-US" dirty="0"/>
              <a:t>. </a:t>
            </a:r>
            <a:r>
              <a:rPr lang="en-US" dirty="0" err="1"/>
              <a:t>大数定律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8235F0-388B-FE29-A597-EFA11A2E1C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dirty="0"/>
                  <a:t>给定随机变量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CN" dirty="0"/>
                  <a:t>定义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𝑖𝑡𝑋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e>
                    </m:d>
                  </m:oMath>
                </a14:m>
                <a:r>
                  <a:rPr lang="en-CN" dirty="0"/>
                  <a:t>为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CN" dirty="0"/>
                  <a:t>的</a:t>
                </a:r>
                <a:r>
                  <a:rPr lang="en-CN" b="1" dirty="0"/>
                  <a:t>特征函数</a:t>
                </a:r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𝑡𝑋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e>
                    </m:d>
                  </m:oMath>
                </a14:m>
                <a:endParaRPr lang="en-CN" b="1" dirty="0"/>
              </a:p>
              <a:p>
                <a:endParaRPr lang="en-CN" b="1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b="1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𝑖𝑡𝑐</m:t>
                        </m:r>
                      </m:sup>
                    </m:sSup>
                  </m:oMath>
                </a14:m>
                <a:endParaRPr lang="en-US" altLang="zh-CN" b="0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zh-CN" altLang="en-US" b="1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</m:oMath>
                </a14:m>
                <a:endParaRPr lang="en-CN" b="1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zh-CN" altLang="en-US" b="1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zh-CN" altLang="en-US" dirty="0">
                    <a:latin typeface="Cambria Math" panose="02040503050406030204" pitchFamily="18" charset="0"/>
                  </a:rPr>
                  <a:t> 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 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CN" b="1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>
                    <a:latin typeface="Cambria Math" panose="02040503050406030204" pitchFamily="18" charset="0"/>
                  </a:rPr>
                  <a:t> ，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CN" b="1" dirty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CN" dirty="0"/>
                  <a:t>服从柯西分布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r>
                  <a:rPr lang="zh-CN" altLang="en-US" dirty="0">
                    <a:latin typeface="Cambria Math" panose="02040503050406030204" pitchFamily="18" charset="0"/>
                  </a:rPr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endParaRPr lang="en-CN" b="1" dirty="0"/>
              </a:p>
              <a:p>
                <a:endParaRPr lang="en-CN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8235F0-388B-FE29-A597-EFA11A2E1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47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ADB01-D1C9-137E-87C4-EE5CC4DCB3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499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0E7EE-80F8-01CA-42F7-0B112DFF5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en-US" dirty="0"/>
              <a:t>. </a:t>
            </a:r>
            <a:r>
              <a:rPr lang="en-US" dirty="0" err="1"/>
              <a:t>大数定律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51E3D-34BF-B268-E977-BB983ECD9CE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dirty="0"/>
                  <a:t>给定随机变量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CN" dirty="0"/>
                  <a:t>定义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𝑖𝑡𝑋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e>
                    </m:d>
                  </m:oMath>
                </a14:m>
                <a:r>
                  <a:rPr lang="en-CN" dirty="0"/>
                  <a:t>为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CN" dirty="0"/>
                  <a:t>的</a:t>
                </a:r>
                <a:r>
                  <a:rPr lang="en-CN" b="1" dirty="0"/>
                  <a:t>特征函数</a:t>
                </a:r>
              </a:p>
              <a:p>
                <a:endParaRPr lang="en-US" b="1" dirty="0"/>
              </a:p>
              <a:p>
                <a:r>
                  <a:rPr lang="en-CN" dirty="0"/>
                  <a:t>性质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𝑖𝑡𝑋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e>
                    </m:d>
                  </m:oMath>
                </a14:m>
                <a:r>
                  <a:rPr lang="en-CN" dirty="0"/>
                  <a:t>对于任意实数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CN" dirty="0"/>
                  <a:t>均存在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𝑖𝑡𝑥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𝑎𝑋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 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𝑖𝑡𝑏</m:t>
                        </m:r>
                      </m:sup>
                    </m:sSup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N" dirty="0"/>
                  <a:t>相互独立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CN" dirty="0"/>
                          <m:t> </m:t>
                        </m:r>
                      </m:e>
                    </m:nary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CN" dirty="0"/>
              </a:p>
              <a:p>
                <a:endParaRPr lang="en-CN" dirty="0"/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51E3D-34BF-B268-E977-BB983ECD9C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47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30EC7-95D1-7433-CD52-9A313DC3B9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574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0035D-3BC6-1EA9-0298-314A47A03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err="1"/>
              <a:t>尾不等式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F51E6F-E8F8-158D-208B-4EE5FD419D7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57181" y="1371562"/>
                <a:ext cx="11659402" cy="5333856"/>
              </a:xfrm>
            </p:spPr>
            <p:txBody>
              <a:bodyPr/>
              <a:lstStyle/>
              <a:p>
                <a:r>
                  <a:rPr lang="zh-CN" altLang="en-US" sz="2400" dirty="0"/>
                  <a:t>古典概率模型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zh-CN" altLang="en-US" sz="2400" dirty="0"/>
                  <a:t> 离散随机变量</a:t>
                </a:r>
                <a:endParaRPr lang="en-US" altLang="zh-CN" sz="2400" dirty="0"/>
              </a:p>
              <a:p>
                <a:r>
                  <a:rPr lang="zh-CN" altLang="en-US" sz="2400" dirty="0"/>
                  <a:t>几何概率模型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zh-CN" altLang="en-US" sz="2400" dirty="0"/>
                  <a:t> 连续随机变量</a:t>
                </a:r>
                <a:endParaRPr lang="en-US" altLang="zh-CN" sz="2400" dirty="0"/>
              </a:p>
              <a:p>
                <a:endParaRPr lang="en-US" sz="2400" dirty="0"/>
              </a:p>
              <a:p>
                <a:r>
                  <a:rPr lang="zh-CN" altLang="en-US" sz="2400" dirty="0"/>
                  <a:t>概率和频率？</a:t>
                </a:r>
                <a:endParaRPr lang="en-US" sz="2400" dirty="0"/>
              </a:p>
              <a:p>
                <a:r>
                  <a:rPr lang="zh-CN" altLang="en-US" sz="2400" dirty="0"/>
                  <a:t>频率</a:t>
                </a:r>
                <a:r>
                  <a:rPr lang="en-US" altLang="zh-CN" sz="2400" b="1" dirty="0"/>
                  <a:t>: </a:t>
                </a:r>
                <a:r>
                  <a:rPr lang="zh-CN" altLang="en-US" sz="2400" dirty="0"/>
                  <a:t>𝑛次试验中事件发生的比例：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altLang="zh-CN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zh-CN" altLang="en-US" sz="2400" dirty="0"/>
                  <a:t>：事件𝐴发生的次数</a:t>
                </a:r>
                <a:r>
                  <a:rPr lang="en-US" altLang="zh-CN" sz="2400" dirty="0"/>
                  <a:t>, 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/>
                  <a:t>：总试验次数</a:t>
                </a:r>
                <a:endParaRPr lang="en-US" sz="2400" dirty="0"/>
              </a:p>
              <a:p>
                <a:endParaRPr lang="en-US" sz="2400" dirty="0"/>
              </a:p>
              <a:p>
                <a:r>
                  <a:rPr lang="zh-CN" altLang="en-US" sz="240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频率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CN" sz="24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zh-CN" altLang="en-US" sz="240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随着</a:t>
                </a:r>
                <a:r>
                  <a:rPr lang="zh-CN" altLang="en-US" sz="2400" dirty="0"/>
                  <a:t>𝑛</a:t>
                </a:r>
                <a:r>
                  <a:rPr lang="zh-CN" altLang="en-US" sz="240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增大逐渐趋于一个稳定值，也即是事件</a:t>
                </a:r>
                <a:r>
                  <a:rPr lang="zh-CN" altLang="en-US" sz="2400" dirty="0"/>
                  <a:t>𝐴</a:t>
                </a:r>
                <a:r>
                  <a:rPr lang="zh-CN" altLang="en-US" sz="2400" dirty="0">
                    <a:solidFill>
                      <a:srgbClr val="000404"/>
                    </a:solidFill>
                    <a:latin typeface="宋体" panose="02010600030101010101" pitchFamily="2" charset="-122"/>
                  </a:rPr>
                  <a:t>发生的概率</a:t>
                </a:r>
                <a:endParaRPr lang="en-US" sz="2400" dirty="0"/>
              </a:p>
              <a:p>
                <a:r>
                  <a:rPr lang="zh-CN" altLang="en-US" sz="2423" dirty="0">
                    <a:solidFill>
                      <a:srgbClr val="000404"/>
                    </a:solidFill>
                  </a:rPr>
                  <a:t>是否有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sz="2423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423" b="0" i="0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sz="2423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23" b="0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sSub>
                      <m:sSubPr>
                        <m:ctrlPr>
                          <a:rPr lang="en-US" altLang="zh-CN" sz="2423" i="1" dirty="0" smtClean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23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23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CN" sz="2423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23" i="1" dirty="0">
                            <a:solidFill>
                              <a:srgbClr val="0004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423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23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23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23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23" b="0" i="1" dirty="0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？</a:t>
                </a:r>
                <a:endParaRPr lang="en-US" altLang="zh-CN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F51E6F-E8F8-158D-208B-4EE5FD419D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57181" y="1371562"/>
                <a:ext cx="11659402" cy="5333856"/>
              </a:xfrm>
              <a:blipFill>
                <a:blip r:embed="rId2"/>
                <a:stretch>
                  <a:fillRect l="-435" t="-9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82BA9-C05B-A235-BF97-3A6CE44E8D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499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7CBD6-53AF-4378-D3D6-C598BB69E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en-US" dirty="0"/>
              <a:t>. </a:t>
            </a:r>
            <a:r>
              <a:rPr lang="en-US" dirty="0" err="1"/>
              <a:t>大数定律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353DAA-49A5-0E7C-9D20-08CDEE77CCC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dirty="0"/>
                  <a:t>给定随机变量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CN" dirty="0"/>
                  <a:t>定义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𝑖𝑡𝑋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e>
                    </m:d>
                  </m:oMath>
                </a14:m>
                <a:r>
                  <a:rPr lang="en-CN" dirty="0"/>
                  <a:t>为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CN" dirty="0"/>
                  <a:t>的</a:t>
                </a:r>
                <a:r>
                  <a:rPr lang="en-CN" b="1" dirty="0"/>
                  <a:t>特征函数</a:t>
                </a:r>
                <a:endParaRPr lang="en-CN" dirty="0"/>
              </a:p>
              <a:p>
                <a:r>
                  <a:rPr lang="en-CN" dirty="0"/>
                  <a:t>唯一性定理</a:t>
                </a:r>
                <a:r>
                  <a:rPr lang="zh-CN" altLang="en-US" dirty="0"/>
                  <a:t>：</a:t>
                </a:r>
                <a:r>
                  <a:rPr lang="zh-CN" altLang="en-US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 随机变量的分布函数由其特征函数唯一决定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。</a:t>
                </a:r>
                <a:endPara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endParaRPr lang="en-US" altLang="zh-CN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endParaRPr>
              </a:p>
              <a:p>
                <a:r>
                  <a:rPr lang="zh-CN" altLang="en-US" dirty="0"/>
                  <a:t>例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dirty="0"/>
                  <a:t>相互独立。证明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。</a:t>
                </a:r>
                <a:endParaRPr lang="en-US" altLang="zh-CN" dirty="0">
                  <a:solidFill>
                    <a:srgbClr val="000000"/>
                  </a:solidFill>
                  <a:effectLst/>
                  <a:latin typeface="Helvetica" pitchFamily="2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23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23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823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zh-CN" sz="2823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23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2823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23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23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823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zh-CN" sz="2823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823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sz="2823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2823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altLang="zh-CN" sz="2823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23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CN" sz="2823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823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altLang="zh-CN" sz="2823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sz="2823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23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823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zh-CN" sz="2823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23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2823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823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23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823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zh-CN" sz="2823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823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sz="2823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zh-CN" sz="2823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altLang="zh-CN" sz="2823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23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CN" sz="2823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823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altLang="zh-CN" sz="2823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23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23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823" i="1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n-US" altLang="zh-CN" sz="2823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23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23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sz="2823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823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823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23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sz="2823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823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23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823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altLang="zh-CN" sz="2823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CN" sz="2823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823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2823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2823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altLang="zh-CN" sz="2823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altLang="zh-CN" sz="2823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823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2823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2823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  <m:sSup>
                              <m:sSupPr>
                                <m:ctrlPr>
                                  <a:rPr lang="en-US" altLang="zh-CN" sz="2823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23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CN" sz="2823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823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altLang="zh-CN" sz="2823" dirty="0">
                  <a:latin typeface="Helvetica" pitchFamily="2" charset="0"/>
                </a:endParaRPr>
              </a:p>
              <a:p>
                <a:r>
                  <a:rPr lang="zh-CN" altLang="en-US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唯一性定理：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rgbClr val="000000"/>
                  </a:solidFill>
                  <a:effectLst/>
                  <a:latin typeface="Helvetica" pitchFamily="2" charset="0"/>
                </a:endParaRPr>
              </a:p>
              <a:p>
                <a:endParaRPr lang="en-US" altLang="zh-CN" dirty="0">
                  <a:solidFill>
                    <a:srgbClr val="000000"/>
                  </a:solidFill>
                  <a:latin typeface="Helvetica" pitchFamily="2" charset="0"/>
                </a:endParaRPr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353DAA-49A5-0E7C-9D20-08CDEE77CC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47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86D91-33F6-9174-50E0-ECB4DFFFFC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885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9EC1D-091F-DA0B-9B04-6C146B6B4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B1596-B672-9434-BE73-9DCD37A9B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en-US" dirty="0"/>
              <a:t>. </a:t>
            </a:r>
            <a:r>
              <a:rPr lang="en-US" dirty="0" err="1"/>
              <a:t>大数定律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723306-5D70-319C-F121-C5C828621AB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dirty="0"/>
                  <a:t>给定随机变量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CN" dirty="0"/>
                  <a:t>定义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𝑖𝑡𝑋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e>
                    </m:d>
                  </m:oMath>
                </a14:m>
                <a:r>
                  <a:rPr lang="en-CN" dirty="0"/>
                  <a:t>为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CN" dirty="0"/>
                  <a:t>的</a:t>
                </a:r>
                <a:r>
                  <a:rPr lang="en-CN" b="1" dirty="0"/>
                  <a:t>特征函数</a:t>
                </a:r>
                <a:endParaRPr lang="en-CN" dirty="0"/>
              </a:p>
              <a:p>
                <a:r>
                  <a:rPr lang="en-CN" dirty="0"/>
                  <a:t>唯一性定理</a:t>
                </a:r>
                <a:r>
                  <a:rPr lang="zh-CN" altLang="en-US" dirty="0"/>
                  <a:t>：</a:t>
                </a:r>
                <a:r>
                  <a:rPr lang="zh-CN" altLang="en-US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 随机变量的分布函数由其特征函数唯一决定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。</a:t>
                </a:r>
                <a:endPara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endParaRPr lang="en-US" altLang="zh-CN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endParaRPr>
              </a:p>
              <a:p>
                <a:r>
                  <a:rPr lang="zh-CN" altLang="en-US" dirty="0"/>
                  <a:t>例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N" dirty="0"/>
                  <a:t>独立同分布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N" dirty="0"/>
                  <a:t>服从柯西分布</a:t>
                </a:r>
                <a:r>
                  <a:rPr lang="zh-CN" altLang="en-US" dirty="0"/>
                  <a:t>。</a:t>
                </a:r>
                <a:r>
                  <a:rPr lang="zh-CN" altLang="en-US" dirty="0">
                    <a:solidFill>
                      <a:srgbClr val="000000"/>
                    </a:solidFill>
                    <a:latin typeface="Helvetica" pitchFamily="2" charset="0"/>
                  </a:rPr>
                  <a:t>计算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Helvetica" pitchFamily="2" charset="0"/>
                  </a:rPr>
                  <a:t>的分布函数。</a:t>
                </a:r>
                <a:endParaRPr lang="en-US" altLang="zh-CN" dirty="0">
                  <a:solidFill>
                    <a:srgbClr val="000000"/>
                  </a:solidFill>
                  <a:latin typeface="Helvetica" pitchFamily="2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令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endParaRPr lang="en-CN" dirty="0"/>
              </a:p>
              <a:p>
                <a:endParaRPr lang="en-CN" dirty="0"/>
              </a:p>
              <a:p>
                <a:r>
                  <a:rPr lang="en-CN" dirty="0"/>
                  <a:t>推广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N" dirty="0"/>
                  <a:t>独立同分布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N" dirty="0"/>
                  <a:t>服从柯西分布</a:t>
                </a:r>
                <a:r>
                  <a:rPr lang="zh-CN" altLang="en-US" dirty="0"/>
                  <a:t>。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CN" dirty="0"/>
                  <a:t>服从柯西分布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zh-CN" altLang="en-US" dirty="0"/>
                  <a:t>。</a:t>
                </a:r>
                <a:endParaRPr lang="en-CN" dirty="0"/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723306-5D70-319C-F121-C5C828621A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476" b="-809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976B0-DC33-7634-412A-51090072C2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984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452E9-7CE3-60B0-3DFA-81179CE7E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8914-304F-A75D-A5AE-17FF80CAD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en-US" dirty="0"/>
              <a:t>. </a:t>
            </a:r>
            <a:r>
              <a:rPr lang="en-US" dirty="0" err="1"/>
              <a:t>大数定律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716AC2-0CD6-7BF7-0B6B-450B4664C02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dirty="0"/>
                  <a:t>给定随机变量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CN" dirty="0"/>
                  <a:t>定义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𝑖𝑡𝑋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e>
                    </m:d>
                  </m:oMath>
                </a14:m>
                <a:r>
                  <a:rPr lang="en-CN" dirty="0"/>
                  <a:t>为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CN" dirty="0"/>
                  <a:t>的</a:t>
                </a:r>
                <a:r>
                  <a:rPr lang="en-CN" b="1" dirty="0"/>
                  <a:t>特征函数</a:t>
                </a:r>
                <a:endParaRPr lang="en-CN" dirty="0"/>
              </a:p>
              <a:p>
                <a:r>
                  <a:rPr lang="en-CN" dirty="0"/>
                  <a:t>连续性定理</a:t>
                </a:r>
                <a:r>
                  <a:rPr lang="zh-CN" altLang="en-US" dirty="0"/>
                  <a:t>：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groupCh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CN" dirty="0"/>
                  <a:t>等价于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  <a:p>
                <a:endParaRPr lang="en-CN" dirty="0"/>
              </a:p>
              <a:p>
                <a:r>
                  <a:rPr lang="zh-CN" altLang="en-US" b="0" dirty="0"/>
                  <a:t>例：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zh-CN" altLang="en-US" dirty="0"/>
                  <a:t>，证明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groupChr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endParaRPr lang="en-US" altLang="zh-CN" dirty="0"/>
              </a:p>
              <a:p>
                <a:endParaRPr lang="en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𝑖𝑡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rad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𝑖𝑡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sup>
                    </m:sSup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=1+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𝑖𝑡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(1/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𝑖𝑡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(1/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CN" dirty="0"/>
                              <m:t> 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𝑖𝑡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CN" dirty="0"/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716AC2-0CD6-7BF7-0B6B-450B4664C0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47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1E680-4113-B0EB-FE97-03FF8DF962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183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DB492-0C5F-102E-77ED-C930D6EF4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en-US" dirty="0"/>
              <a:t>. </a:t>
            </a:r>
            <a:r>
              <a:rPr lang="en-US" dirty="0" err="1"/>
              <a:t>大数定律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6C0EB9-6BA8-00C5-7FFC-0796BAB47A6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US" b="1" dirty="0"/>
                  <a:t>辛钦</a:t>
                </a:r>
                <a:r>
                  <a:rPr lang="en-CN" b="1" dirty="0"/>
                  <a:t>大数定律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/>
                  <a:t>独立同分布，且数学期望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存在，则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/>
                  <a:t>服从大数定律</a:t>
                </a:r>
              </a:p>
              <a:p>
                <a:r>
                  <a:rPr lang="zh-CN" altLang="en-US" dirty="0"/>
                  <a:t>也即对于任意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CN" dirty="0"/>
                  <a:t>,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CN" dirty="0"/>
              </a:p>
              <a:p>
                <a:endParaRPr lang="en-CN" dirty="0"/>
              </a:p>
              <a:p>
                <a:r>
                  <a:rPr lang="en-CN" dirty="0"/>
                  <a:t>令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dirty="0"/>
                  <a:t>。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CN" dirty="0"/>
              </a:p>
              <a:p>
                <a:pPr marL="0" indent="0">
                  <a:buNone/>
                </a:pPr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6C0EB9-6BA8-00C5-7FFC-0796BAB47A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658F2-3860-4E10-9CF5-DE9FCF1119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641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506BD-543E-99C1-14D7-CAEACD67C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3. 中心极限定理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6122F2-793A-9649-0B5C-D5230D29F4C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57180" y="1371562"/>
                <a:ext cx="11734819" cy="5333856"/>
              </a:xfrm>
            </p:spPr>
            <p:txBody>
              <a:bodyPr/>
              <a:lstStyle/>
              <a:p>
                <a:r>
                  <a:rPr lang="zh-CN" altLang="en-US" dirty="0"/>
                  <a:t>考虑独立同分布随机变量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N" dirty="0"/>
              </a:p>
              <a:p>
                <a:r>
                  <a:rPr lang="en-CN" dirty="0"/>
                  <a:t>大数定律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groupChr>
                      <m:groupChrPr>
                        <m:chr m:val="→"/>
                        <m:vertJc m:val="bot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groupCh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zh-CN" altLang="en-US" dirty="0"/>
                  <a:t>，也即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groupChr>
                      <m:groupChrPr>
                        <m:chr m:val="→"/>
                        <m:vertJc m:val="bot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groupCh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CN" dirty="0"/>
              </a:p>
              <a:p>
                <a:endParaRPr lang="en-CN" dirty="0"/>
              </a:p>
              <a:p>
                <a:r>
                  <a:rPr lang="en-CN" dirty="0"/>
                  <a:t>令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i="1" dirty="0">
                    <a:latin typeface="Cambria Math" panose="02040503050406030204" pitchFamily="18" charset="0"/>
                  </a:rPr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 Math" panose="02040503050406030204" pitchFamily="18" charset="0"/>
                  </a:rPr>
                  <a:t>的极限分布是什么？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r>
                  <a:rPr lang="zh-CN" altLang="en-US" b="0" dirty="0"/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CN" dirty="0"/>
                  <a:t>为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N" dirty="0"/>
                  <a:t>的标准化</a:t>
                </a:r>
              </a:p>
              <a:p>
                <a:r>
                  <a:rPr lang="en-CN" dirty="0"/>
                  <a:t>是否也有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groupChr>
                    <m:r>
                      <a:rPr lang="en-US" altLang="zh-CN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/>
                  <a:t>？</a:t>
                </a:r>
                <a:endParaRPr lang="en-US" altLang="zh-CN" dirty="0"/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6122F2-793A-9649-0B5C-D5230D29F4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57180" y="1371562"/>
                <a:ext cx="11734819" cy="5333856"/>
              </a:xfrm>
              <a:blipFill>
                <a:blip r:embed="rId2"/>
                <a:stretch>
                  <a:fillRect l="-432" t="-11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187321-2CE3-F566-AE63-C536ABC30F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688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0CCD0-9756-AECB-BCA9-3DA30E17C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3. 中心极限定理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5DBDF6-3349-A650-EA2C-10FD8C155FB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b="0" i="0" u="none" strike="noStrike" dirty="0">
                    <a:solidFill>
                      <a:srgbClr val="333333"/>
                    </a:solidFill>
                    <a:effectLst/>
                    <a:latin typeface="Arial" panose="020B0604020202020204" pitchFamily="34" charset="0"/>
                  </a:rPr>
                  <a:t>De Moivre-</a:t>
                </a:r>
                <a:r>
                  <a:rPr lang="en-US" b="0" i="0" u="none" strike="noStrike" dirty="0" err="1">
                    <a:solidFill>
                      <a:srgbClr val="333333"/>
                    </a:solidFill>
                    <a:effectLst/>
                    <a:latin typeface="Arial" panose="020B0604020202020204" pitchFamily="34" charset="0"/>
                  </a:rPr>
                  <a:t>Laplace定理</a:t>
                </a:r>
                <a:r>
                  <a:rPr lang="zh-CN" altLang="en-US" b="0" i="0" u="none" strike="noStrike" dirty="0">
                    <a:solidFill>
                      <a:srgbClr val="333333"/>
                    </a:solidFill>
                    <a:effectLst/>
                    <a:latin typeface="Arial" panose="020B0604020202020204" pitchFamily="34" charset="0"/>
                  </a:rPr>
                  <a:t>：</a:t>
                </a:r>
                <a:endParaRPr lang="en-US" altLang="zh-CN" b="0" i="0" u="none" strike="noStrike" dirty="0">
                  <a:solidFill>
                    <a:srgbClr val="333333"/>
                  </a:solidFill>
                  <a:effectLst/>
                  <a:latin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zh-CN" altLang="en-US" b="0" i="0" u="none" strike="noStrike" dirty="0">
                    <a:solidFill>
                      <a:srgbClr val="333333"/>
                    </a:solidFill>
                    <a:effectLst/>
                    <a:latin typeface="Arial" panose="020B0604020202020204" pitchFamily="34" charset="0"/>
                  </a:rPr>
                  <a:t>为独立同分布，</a:t>
                </a:r>
                <a:r>
                  <a:rPr lang="zh-CN" altLang="en-US" dirty="0">
                    <a:solidFill>
                      <a:srgbClr val="333333"/>
                    </a:solidFill>
                    <a:latin typeface="Arial" panose="020B0604020202020204" pitchFamily="34" charset="0"/>
                  </a:rPr>
                  <a:t>服从</a:t>
                </a:r>
                <a:r>
                  <a:rPr lang="zh-CN" altLang="en-US" b="0" i="0" u="none" strike="noStrike" dirty="0">
                    <a:solidFill>
                      <a:srgbClr val="333333"/>
                    </a:solidFill>
                    <a:effectLst/>
                    <a:latin typeface="Arial" panose="020B0604020202020204" pitchFamily="34" charset="0"/>
                  </a:rPr>
                  <a:t>参数为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b="0" i="0" u="none" strike="noStrike" dirty="0">
                    <a:solidFill>
                      <a:srgbClr val="333333"/>
                    </a:solidFill>
                    <a:effectLst/>
                    <a:latin typeface="Arial" panose="020B0604020202020204" pitchFamily="34" charset="0"/>
                  </a:rPr>
                  <a:t>的伯努利分布的随机变量</a:t>
                </a:r>
                <a:endParaRPr lang="en-US" altLang="zh-CN" dirty="0">
                  <a:solidFill>
                    <a:srgbClr val="333333"/>
                  </a:solidFill>
                  <a:latin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rad>
                      </m:den>
                    </m:f>
                  </m:oMath>
                </a14:m>
                <a:r>
                  <a:rPr lang="en-CN" dirty="0"/>
                  <a:t>为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N" dirty="0"/>
                  <a:t>的标准化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groupCh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(0, 1)</m:t>
                    </m:r>
                  </m:oMath>
                </a14:m>
                <a:endParaRPr lang="en-CN" dirty="0"/>
              </a:p>
              <a:p>
                <a:endParaRPr lang="en-CN" dirty="0"/>
              </a:p>
              <a:p>
                <a:endParaRPr lang="en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N" dirty="0"/>
                  <a:t>近似服从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𝑛𝑝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rad>
                      </m:den>
                    </m:f>
                    <m:groupChr>
                      <m:groupChrPr>
                        <m:chr m:val="→"/>
                        <m:vertJc m:val="bot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groupChr>
                    <m:r>
                      <a:rPr lang="en-US" altLang="zh-CN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(0, 1)</m:t>
                    </m:r>
                  </m:oMath>
                </a14:m>
                <a:endParaRPr lang="en-CN" dirty="0"/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5DBDF6-3349-A650-EA2C-10FD8C155F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4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74696-3797-DE35-5F7D-1ACB7CD9D4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35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F53E31-3068-0DFB-8506-50DAA72CC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119" y="3191840"/>
            <a:ext cx="2887593" cy="177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92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F8A25-4D4E-0F69-AE3C-C82B6001B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921FD-55F4-B0FA-1853-87349227C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3. 中心极限定理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29E8C3-5C01-74D3-2099-5D1448ED825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b="0" i="0" u="none" strike="noStrike" dirty="0">
                    <a:solidFill>
                      <a:srgbClr val="333333"/>
                    </a:solidFill>
                    <a:effectLst/>
                    <a:latin typeface="Arial" panose="020B0604020202020204" pitchFamily="34" charset="0"/>
                  </a:rPr>
                  <a:t>Lindeberg-Lévy定理</a:t>
                </a:r>
                <a:r>
                  <a:rPr lang="zh-CN" altLang="en-US" b="0" i="0" u="none" strike="noStrike" dirty="0">
                    <a:solidFill>
                      <a:srgbClr val="333333"/>
                    </a:solidFill>
                    <a:effectLst/>
                    <a:latin typeface="Arial" panose="020B0604020202020204" pitchFamily="34" charset="0"/>
                  </a:rPr>
                  <a:t>：</a:t>
                </a:r>
                <a:endParaRPr lang="en-US" altLang="zh-CN" b="0" i="0" u="none" strike="noStrike" dirty="0">
                  <a:solidFill>
                    <a:srgbClr val="333333"/>
                  </a:solidFill>
                  <a:effectLst/>
                  <a:latin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zh-CN" altLang="en-US" b="0" i="0" u="none" strike="noStrike" dirty="0">
                    <a:solidFill>
                      <a:srgbClr val="333333"/>
                    </a:solidFill>
                    <a:effectLst/>
                    <a:latin typeface="Arial" panose="020B0604020202020204" pitchFamily="34" charset="0"/>
                  </a:rPr>
                  <a:t>独立同分布，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>
                  <a:solidFill>
                    <a:srgbClr val="333333"/>
                  </a:solidFill>
                  <a:latin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CN" dirty="0"/>
                  <a:t>为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N" dirty="0"/>
                  <a:t>的标准化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groupCh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(0, 1)</m:t>
                    </m:r>
                  </m:oMath>
                </a14:m>
                <a:endParaRPr lang="en-CN" dirty="0"/>
              </a:p>
              <a:p>
                <a:pPr marL="0" indent="0">
                  <a:buNone/>
                </a:pPr>
                <a:endParaRPr lang="en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d>
                              <m:d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dirty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29E8C3-5C01-74D3-2099-5D1448ED82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4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20AAA-7672-60E0-5590-81871B4AFA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207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28AAE-BD60-FCE1-9837-D2A9274B0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AE828-02DF-5A57-ABA1-E8FAD77BB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3. 中心极限定理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9EBF4E-6F7C-D198-9A0F-1C1D47796D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b="0" i="0" u="none" strike="noStrike" dirty="0">
                    <a:solidFill>
                      <a:srgbClr val="333333"/>
                    </a:solidFill>
                    <a:effectLst/>
                    <a:latin typeface="Arial" panose="020B0604020202020204" pitchFamily="34" charset="0"/>
                  </a:rPr>
                  <a:t>Berry-</a:t>
                </a:r>
                <a:r>
                  <a:rPr lang="en-US" b="0" i="0" u="none" strike="noStrike" dirty="0" err="1">
                    <a:solidFill>
                      <a:srgbClr val="333333"/>
                    </a:solidFill>
                    <a:effectLst/>
                    <a:latin typeface="Arial" panose="020B0604020202020204" pitchFamily="34" charset="0"/>
                  </a:rPr>
                  <a:t>Esseen定理</a:t>
                </a:r>
                <a:r>
                  <a:rPr lang="zh-CN" altLang="en-US" b="0" i="0" u="none" strike="noStrike" dirty="0">
                    <a:solidFill>
                      <a:srgbClr val="333333"/>
                    </a:solidFill>
                    <a:effectLst/>
                    <a:latin typeface="Arial" panose="020B0604020202020204" pitchFamily="34" charset="0"/>
                  </a:rPr>
                  <a:t>：</a:t>
                </a:r>
                <a:endParaRPr lang="en-US" altLang="zh-CN" b="0" i="0" u="none" strike="noStrike" dirty="0">
                  <a:solidFill>
                    <a:srgbClr val="333333"/>
                  </a:solidFill>
                  <a:effectLst/>
                  <a:latin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zh-CN" altLang="en-US" b="0" i="0" u="none" strike="noStrike" dirty="0">
                    <a:solidFill>
                      <a:srgbClr val="333333"/>
                    </a:solidFill>
                    <a:effectLst/>
                    <a:latin typeface="Arial" panose="020B0604020202020204" pitchFamily="34" charset="0"/>
                  </a:rPr>
                  <a:t>独立同分布，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rgbClr val="333333"/>
                    </a:solidFill>
                    <a:latin typeface="Arial" panose="020B0604020202020204" pitchFamily="34" charset="0"/>
                  </a:rPr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>
                    <a:solidFill>
                      <a:srgbClr val="333333"/>
                    </a:solidFill>
                    <a:latin typeface="Arial" panose="020B0604020202020204" pitchFamily="34" charset="0"/>
                  </a:rPr>
                  <a:t>有限</a:t>
                </a:r>
                <a:endParaRPr lang="en-US" altLang="zh-CN" dirty="0">
                  <a:solidFill>
                    <a:srgbClr val="333333"/>
                  </a:solidFill>
                  <a:latin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CN" dirty="0"/>
                  <a:t>为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N" dirty="0"/>
                  <a:t>的标准化</a:t>
                </a:r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(0, 1)</m:t>
                    </m:r>
                  </m:oMath>
                </a14:m>
                <a:endParaRPr lang="en-CN" dirty="0"/>
              </a:p>
              <a:p>
                <a:r>
                  <a:rPr lang="zh-CN" altLang="en-US" b="0" dirty="0"/>
                  <a:t>对于任意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CN" dirty="0"/>
              </a:p>
              <a:p>
                <a:endParaRPr lang="en-CN" dirty="0"/>
              </a:p>
              <a:p>
                <a:r>
                  <a:rPr lang="en-CN" dirty="0"/>
                  <a:t>例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(1,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𝑛𝑝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rad>
                      </m:den>
                    </m:f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(0, 1)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  <a:p>
                <a:r>
                  <a:rPr lang="zh-CN" altLang="en-US" b="0" dirty="0"/>
                  <a:t>对于任意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𝑛𝑝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rad>
                      </m:den>
                    </m:f>
                  </m:oMath>
                </a14:m>
                <a:endParaRPr lang="en-CN" dirty="0"/>
              </a:p>
              <a:p>
                <a:endParaRPr lang="en-CN" dirty="0"/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9EBF4E-6F7C-D198-9A0F-1C1D47796D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4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22B2B9-BC57-734A-DF80-1EBB9EFFA7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193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D3054-FAD5-97FC-D0BD-B9D163E57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应用举例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489ABD-3A55-EE22-A115-537BD32A3C5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思考</a:t>
                </a:r>
                <a:r>
                  <a:rPr lang="zh-CN" altLang="en-US" dirty="0"/>
                  <a:t>：使用随机数生成器的计算机程序的样本空间</a:t>
                </a:r>
                <a:endParaRPr lang="en-US" altLang="zh-CN" dirty="0"/>
              </a:p>
              <a:p>
                <a:pPr lvl="1"/>
                <a:r>
                  <a:rPr lang="en-US" dirty="0"/>
                  <a:t>无限长的0/1随机序列</a:t>
                </a:r>
              </a:p>
              <a:p>
                <a:endParaRPr lang="en-CN" dirty="0"/>
              </a:p>
              <a:p>
                <a:r>
                  <a:rPr lang="en-US" dirty="0" err="1"/>
                  <a:t>问题一</a:t>
                </a:r>
                <a:r>
                  <a:rPr lang="zh-CN" altLang="en-US" dirty="0"/>
                  <a:t>：某计算机程序有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/3</m:t>
                    </m:r>
                  </m:oMath>
                </a14:m>
                <a:r>
                  <a:rPr lang="en-CN" dirty="0"/>
                  <a:t>的概率崩溃</a:t>
                </a:r>
                <a:r>
                  <a:rPr lang="zh-CN" altLang="en-US" dirty="0"/>
                  <a:t>，有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/3</m:t>
                    </m:r>
                  </m:oMath>
                </a14:m>
                <a:r>
                  <a:rPr lang="en-CN" dirty="0"/>
                  <a:t>的概率返回正确的结果</a:t>
                </a:r>
                <a:endParaRPr lang="en-US" altLang="zh-CN" dirty="0"/>
              </a:p>
              <a:p>
                <a:r>
                  <a:rPr lang="zh-CN" altLang="en-US" dirty="0"/>
                  <a:t>如何通过重复运行提高得到</a:t>
                </a:r>
                <a:r>
                  <a:rPr lang="en-CN" dirty="0"/>
                  <a:t>正确结果的概率</a:t>
                </a:r>
                <a:r>
                  <a:rPr lang="zh-CN" altLang="en-US" dirty="0"/>
                  <a:t>？</a:t>
                </a:r>
                <a:endParaRPr lang="en-CN" altLang="zh-CN" dirty="0"/>
              </a:p>
              <a:p>
                <a:endParaRPr lang="en-CN" altLang="zh-CN" dirty="0"/>
              </a:p>
              <a:p>
                <a:r>
                  <a:rPr lang="zh-CN" altLang="en-US" dirty="0"/>
                  <a:t>独立地重复运行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dirty="0"/>
                  <a:t>次，成功概率为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log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1/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zh-CN" altLang="en-US" dirty="0"/>
                  <a:t>成功概率至少为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489ABD-3A55-EE22-A115-537BD32A3C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3BBBB0-5635-F6EB-EB1C-ED8B7054D7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390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99871-17A6-1B77-AD55-142004185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1E8D-E9E7-8989-4734-A26B3636F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应用举例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0D0BE0-B070-0703-DB06-1CE2831A121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问题二</a:t>
                </a:r>
                <a:r>
                  <a:rPr lang="zh-CN" altLang="en-US" dirty="0"/>
                  <a:t>：某计算机程序有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/3</m:t>
                    </m:r>
                  </m:oMath>
                </a14:m>
                <a:r>
                  <a:rPr lang="en-CN" dirty="0"/>
                  <a:t>的概率返回错误的结果</a:t>
                </a:r>
                <a:r>
                  <a:rPr lang="zh-CN" altLang="en-US" dirty="0"/>
                  <a:t>，有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/3</m:t>
                    </m:r>
                  </m:oMath>
                </a14:m>
                <a:r>
                  <a:rPr lang="en-CN" dirty="0"/>
                  <a:t>的概率返回正确的结果</a:t>
                </a:r>
                <a:r>
                  <a:rPr lang="zh-CN" altLang="en-US" dirty="0"/>
                  <a:t>。假设只有一种正确的结果，错误的结果可能有多种。</a:t>
                </a:r>
                <a:endParaRPr lang="en-US" altLang="zh-CN" dirty="0"/>
              </a:p>
              <a:p>
                <a:r>
                  <a:rPr lang="zh-CN" altLang="en-US" dirty="0"/>
                  <a:t>如何通过重复运行来提高得到</a:t>
                </a:r>
                <a:r>
                  <a:rPr lang="en-CN" dirty="0"/>
                  <a:t>正确结果的概率</a:t>
                </a:r>
                <a:r>
                  <a:rPr lang="zh-CN" altLang="en-US" dirty="0"/>
                  <a:t>？</a:t>
                </a:r>
                <a:endParaRPr lang="en-CN" altLang="zh-CN" dirty="0"/>
              </a:p>
              <a:p>
                <a:endParaRPr lang="en-CN" altLang="zh-CN" dirty="0"/>
              </a:p>
              <a:p>
                <a:r>
                  <a:rPr lang="zh-CN" altLang="en-US" dirty="0"/>
                  <a:t>独立地重复运行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dirty="0"/>
                  <a:t>次，</a:t>
                </a:r>
                <a:r>
                  <a:rPr lang="zh-CN" altLang="en-CN" dirty="0"/>
                  <a:t>设</a:t>
                </a:r>
                <a:r>
                  <a:rPr lang="zh-CN" altLang="en-US" dirty="0"/>
                  <a:t>返回的结果为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输出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zh-CN" altLang="en-US" dirty="0"/>
                  <a:t>中</a:t>
                </a:r>
                <a:r>
                  <a:rPr lang="zh-CN" altLang="en-US" b="1" dirty="0"/>
                  <a:t>出现频率最高</a:t>
                </a:r>
                <a:r>
                  <a:rPr lang="zh-CN" altLang="en-US" dirty="0"/>
                  <a:t>的结果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事件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表示第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次运行返回错误的结果，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=1/3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=1/3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出现频率最高的结果为错误结果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0D0BE0-B070-0703-DB06-1CE2831A12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2DB6B-FFD3-1528-B16A-C74DFFE11B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403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9671B-A8BA-C8C1-ACA3-F9E8AE66E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尾不等式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C7F17-633C-0572-5E0E-7E378F89881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57180" y="1371562"/>
                <a:ext cx="11734819" cy="5333856"/>
              </a:xfrm>
            </p:spPr>
            <p:txBody>
              <a:bodyPr/>
              <a:lstStyle/>
              <a:p>
                <a:r>
                  <a:rPr lang="zh-CN" altLang="en-US" dirty="0">
                    <a:latin typeface="Helvetica" pitchFamily="2" charset="0"/>
                  </a:rPr>
                  <a:t>回顾：如果某个随机试验只有两个可能的结果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>
                    <a:latin typeface="Helvetica" pitchFamily="2" charset="0"/>
                  </a:rPr>
                  <a:t>和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bar>
                  </m:oMath>
                </a14:m>
                <a:r>
                  <a:rPr lang="zh-CN" altLang="en-US" dirty="0">
                    <a:latin typeface="Helvetica" pitchFamily="2" charset="0"/>
                  </a:rPr>
                  <a:t>，且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>
                    <a:latin typeface="Helvetica" pitchFamily="2" charset="0"/>
                  </a:rPr>
                  <a:t>，将试验独立地重复进行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latin typeface="Helvetica" pitchFamily="2" charset="0"/>
                  </a:rPr>
                  <a:t>次，称为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b="1" dirty="0">
                    <a:latin typeface="Helvetica" pitchFamily="2" charset="0"/>
                  </a:rPr>
                  <a:t>重伯努利试验</a:t>
                </a:r>
                <a:endParaRPr lang="en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zh-CN" altLang="en-US" dirty="0"/>
                  <a:t>：事件𝐴发生的次数</a:t>
                </a:r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：总试验次数，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令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err="1"/>
                  <a:t>表示第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次</a:t>
                </a:r>
                <a:r>
                  <a:rPr lang="zh-CN" altLang="en-US" dirty="0">
                    <a:latin typeface="Helvetica" pitchFamily="2" charset="0"/>
                  </a:rPr>
                  <a:t>试验中</a:t>
                </a:r>
                <a:r>
                  <a:rPr lang="zh-CN" altLang="en-US" dirty="0"/>
                  <a:t>𝐴是否发生，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𝑛𝑝</m:t>
                    </m:r>
                  </m:oMath>
                </a14:m>
                <a:endParaRPr lang="en-CN" dirty="0"/>
              </a:p>
              <a:p>
                <a:endParaRPr lang="en-CN" dirty="0"/>
              </a:p>
              <a:p>
                <a:r>
                  <a:rPr lang="zh-CN" altLang="en-US" dirty="0"/>
                  <a:t>对于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sz="2120" dirty="0"/>
                  <a:t>给出</a:t>
                </a:r>
                <a:r>
                  <a:rPr lang="en-US" altLang="zh-CN" sz="2120" dirty="0"/>
                  <a:t> </a:t>
                </a:r>
                <a14:m>
                  <m:oMath xmlns:m="http://schemas.openxmlformats.org/officeDocument/2006/math">
                    <m:r>
                      <a:rPr lang="en-US" altLang="zh-CN" sz="212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12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12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20" b="0" i="1" dirty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sz="2120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12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12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120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altLang="zh-CN" sz="212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12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120" b="0" i="1" dirty="0" smtClean="0">
                            <a:latin typeface="Cambria Math" panose="02040503050406030204" pitchFamily="18" charset="0"/>
                          </a:rPr>
                          <m:t>|≥</m:t>
                        </m:r>
                        <m:r>
                          <a:rPr lang="en-US" altLang="zh-CN" sz="2120" b="0" i="1" dirty="0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altLang="zh-CN" sz="212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120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120" b="0" i="1" dirty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12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12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2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2120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altLang="zh-CN" sz="212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12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sz="212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12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2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2120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altLang="zh-CN" sz="212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CN" sz="2120" b="0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212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120" b="0" i="1" dirty="0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sz="212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sz="2120" dirty="0"/>
                  <a:t>的上界</a:t>
                </a:r>
                <a:r>
                  <a:rPr lang="zh-CN" altLang="en-US" sz="2120" dirty="0"/>
                  <a:t>？</a:t>
                </a:r>
                <a:r>
                  <a:rPr lang="zh-CN" altLang="en-US" sz="2120" b="1" dirty="0"/>
                  <a:t>尾不等式</a:t>
                </a:r>
                <a:r>
                  <a:rPr lang="en-US" altLang="zh-CN" sz="2120" b="1" dirty="0"/>
                  <a:t>/</a:t>
                </a:r>
                <a:r>
                  <a:rPr lang="zh-CN" altLang="en-US" sz="2120" b="1" dirty="0"/>
                  <a:t>集中不等式</a:t>
                </a:r>
                <a:endParaRPr lang="en-US" altLang="zh-CN" sz="2120" b="1" dirty="0"/>
              </a:p>
              <a:p>
                <a:pPr lvl="1"/>
                <a:r>
                  <a:rPr lang="zh-CN" altLang="en-US" sz="2120" dirty="0"/>
                  <a:t>证明</a:t>
                </a:r>
                <a:r>
                  <a:rPr lang="en-US" altLang="zh-CN" sz="2120" dirty="0"/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sz="2120" b="0" i="1" dirty="0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120" b="0" i="0" dirty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sz="212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120" b="0" i="1" dirty="0" smtClean="0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r>
                      <a:rPr lang="en-US" altLang="zh-CN" sz="212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12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12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20" b="0" i="1" dirty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sz="2120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12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12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120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altLang="zh-CN" sz="212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12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120" b="0" i="1" dirty="0" smtClean="0">
                            <a:latin typeface="Cambria Math" panose="02040503050406030204" pitchFamily="18" charset="0"/>
                          </a:rPr>
                          <m:t>|&lt;</m:t>
                        </m:r>
                        <m:r>
                          <a:rPr lang="en-US" altLang="zh-CN" sz="2120" b="0" i="1" dirty="0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altLang="zh-CN" sz="2120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N" sz="2120" dirty="0"/>
                  <a:t>?</a:t>
                </a:r>
                <a:r>
                  <a:rPr lang="zh-CN" altLang="en-US" sz="2120" dirty="0"/>
                  <a:t> </a:t>
                </a:r>
                <a:r>
                  <a:rPr lang="en-CN" sz="2120" b="1" dirty="0"/>
                  <a:t>大数定律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C7F17-633C-0572-5E0E-7E378F8988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57180" y="1371562"/>
                <a:ext cx="11734819" cy="5333856"/>
              </a:xfrm>
              <a:blipFill>
                <a:blip r:embed="rId2"/>
                <a:stretch>
                  <a:fillRect l="-43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218053-82C6-23FA-E38A-CCF9B4958B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450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554A1-BE8E-1085-B458-CB68F25FA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01F51-BA08-F32B-2E0D-CC12F187F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应用举例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643EFA-0AB0-7C30-2522-C9C5328FBD2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问题二</a:t>
                </a:r>
                <a:r>
                  <a:rPr lang="zh-CN" altLang="en-US" dirty="0"/>
                  <a:t>：某计算机程序有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/3</m:t>
                    </m:r>
                  </m:oMath>
                </a14:m>
                <a:r>
                  <a:rPr lang="en-CN" dirty="0"/>
                  <a:t>的概率返回错误的结果</a:t>
                </a:r>
                <a:r>
                  <a:rPr lang="zh-CN" altLang="en-US" dirty="0"/>
                  <a:t>，有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/3</m:t>
                    </m:r>
                  </m:oMath>
                </a14:m>
                <a:r>
                  <a:rPr lang="en-CN" dirty="0"/>
                  <a:t>的概率返回正确的结果</a:t>
                </a:r>
                <a:r>
                  <a:rPr lang="zh-CN" altLang="en-US" dirty="0"/>
                  <a:t>。假设只有一种正确的结果，错误的结果有多种。</a:t>
                </a:r>
                <a:endParaRPr lang="en-US" altLang="zh-CN" dirty="0"/>
              </a:p>
              <a:p>
                <a:r>
                  <a:rPr lang="zh-CN" altLang="en-US" dirty="0"/>
                  <a:t>如何通过重复运行来提高得到</a:t>
                </a:r>
                <a:r>
                  <a:rPr lang="en-CN" dirty="0"/>
                  <a:t>正确结果的概率</a:t>
                </a:r>
                <a:r>
                  <a:rPr lang="zh-CN" altLang="en-US" dirty="0"/>
                  <a:t>？</a:t>
                </a:r>
                <a:endParaRPr lang="en-CN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事件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表示第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次运行返回错误的结果，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=1/3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=1/3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出现频率最高的结果为错误结果</a:t>
                </a:r>
                <a14:m>
                  <m:oMath xmlns:m="http://schemas.openxmlformats.org/officeDocument/2006/math">
                    <m:r>
                      <a:rPr lang="zh-CN" alt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,1/3)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/3</m:t>
                    </m:r>
                  </m:oMath>
                </a14:m>
                <a:endParaRPr lang="en-US" altLang="zh-CN" b="0" dirty="0"/>
              </a:p>
              <a:p>
                <a:r>
                  <a:rPr lang="en-US" b="0" dirty="0"/>
                  <a:t>Chernoff bound</a:t>
                </a:r>
                <a:r>
                  <a:rPr lang="zh-CN" altLang="en-US" b="0" dirty="0"/>
                  <a:t>：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=1/6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18</m:t>
                            </m:r>
                          </m:den>
                        </m:f>
                      </m:sup>
                    </m:sSup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log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1/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dirty="0"/>
                  <a:t>，成功概率至少为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643EFA-0AB0-7C30-2522-C9C5328FBD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5F7E7B-3519-F4E8-F287-3257C794F8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75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45FEB-814A-344D-DA87-A03DE5688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应用举例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B8891B-5CC3-4A39-AF1D-AF78A01CB1A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dirty="0"/>
                  <a:t>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N" dirty="0"/>
                  <a:t>个学生</a:t>
                </a:r>
                <a:r>
                  <a:rPr lang="zh-CN" altLang="en-US" dirty="0"/>
                  <a:t>，每次选出一些学生进行拔河比赛，共进行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CN" dirty="0"/>
                  <a:t>次比赛</a:t>
                </a:r>
              </a:p>
              <a:p>
                <a:r>
                  <a:rPr lang="en-CN" dirty="0"/>
                  <a:t>将全部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N" dirty="0"/>
                  <a:t>个学生分为固定的两组</a:t>
                </a:r>
                <a:r>
                  <a:rPr lang="zh-CN" altLang="en-US" dirty="0"/>
                  <a:t>，使得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CN" dirty="0"/>
                  <a:t>次比赛尽量公平</a:t>
                </a:r>
              </a:p>
              <a:p>
                <a:endParaRPr lang="en-CN" dirty="0"/>
              </a:p>
              <a:p>
                <a:endParaRPr lang="en-CN" dirty="0"/>
              </a:p>
              <a:p>
                <a:r>
                  <a:rPr lang="en-CN" dirty="0"/>
                  <a:t>给定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⊆{1,2, …,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CN" dirty="0"/>
              </a:p>
              <a:p>
                <a:r>
                  <a:rPr lang="en-CN" dirty="0"/>
                  <a:t>对于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1,2,…,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→{−1,1}</m:t>
                    </m:r>
                  </m:oMath>
                </a14:m>
                <a:r>
                  <a:rPr lang="zh-CN" altLang="en-US" dirty="0"/>
                  <a:t>，定义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disc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=|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CN" dirty="0"/>
              </a:p>
              <a:p>
                <a:r>
                  <a:rPr lang="en-CN" dirty="0"/>
                  <a:t>找到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CN" dirty="0"/>
                  <a:t>使得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max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disc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disc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disc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CN" dirty="0"/>
                  <a:t>尽量小</a:t>
                </a:r>
              </a:p>
              <a:p>
                <a:endParaRPr lang="en-CN" dirty="0"/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B8891B-5CC3-4A39-AF1D-AF78A01CB1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05DAD-39BE-ADB3-616F-EA7064A615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083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692E6-C199-F7F3-1E40-1762F6C2E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应用举例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A2E35B-B556-2D1D-E602-89FE56047F0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dirty="0"/>
                  <a:t>给定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⊆{1,2, …,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CN" dirty="0"/>
              </a:p>
              <a:p>
                <a:r>
                  <a:rPr lang="en-CN" dirty="0"/>
                  <a:t>对于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1,2,…,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→{−1,+1}</m:t>
                    </m:r>
                  </m:oMath>
                </a14:m>
                <a:r>
                  <a:rPr lang="zh-CN" altLang="en-US" dirty="0"/>
                  <a:t>，定义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disc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=|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CN" dirty="0"/>
              </a:p>
              <a:p>
                <a:r>
                  <a:rPr lang="en-CN" dirty="0"/>
                  <a:t>找到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CN" dirty="0"/>
                  <a:t>使得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max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disc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disc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disc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CN" dirty="0"/>
                  <a:t>尽量小</a:t>
                </a:r>
              </a:p>
              <a:p>
                <a:endParaRPr lang="en-CN" dirty="0"/>
              </a:p>
              <a:p>
                <a:r>
                  <a:rPr lang="zh-CN" altLang="en-US" dirty="0"/>
                  <a:t>将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dirty="0"/>
                  <a:t>独立等概率设为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CN" dirty="0"/>
                  <a:t>或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r>
                  <a:rPr lang="en-CN" dirty="0"/>
                  <a:t>如何给出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disc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𝜒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disc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𝜒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disc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𝜒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CN" dirty="0"/>
                  <a:t>的上界</a:t>
                </a:r>
                <a:r>
                  <a:rPr lang="zh-CN" altLang="en-US" dirty="0"/>
                  <a:t>？</a:t>
                </a:r>
                <a:endParaRPr lang="en-CN" dirty="0"/>
              </a:p>
              <a:p>
                <a:endParaRPr lang="en-CN" dirty="0"/>
              </a:p>
              <a:p>
                <a:r>
                  <a:rPr lang="en-CN" dirty="0"/>
                  <a:t>考虑固定的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1,2,…,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zh-CN" altLang="en-US" dirty="0"/>
                  <a:t>，给出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disc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𝜒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的上界　</a:t>
                </a:r>
                <a:endParaRPr lang="en-CN" dirty="0"/>
              </a:p>
              <a:p>
                <a:r>
                  <a:rPr lang="en-CN" dirty="0"/>
                  <a:t>对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1,2,…,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CN" dirty="0"/>
                  <a:t>使用Union bound</a:t>
                </a:r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A2E35B-B556-2D1D-E602-89FE56047F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26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0E2EEC-D500-BDA0-96BF-7E49EF9A79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202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30A08-BF71-52BA-D8C9-A7B74E0A3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应用举例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71814C-A1A1-A703-7C16-C4C89C38F9B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dirty="0"/>
                  <a:t>对于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1,2,…,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→{−1,+1}</m:t>
                    </m:r>
                  </m:oMath>
                </a14:m>
                <a:r>
                  <a:rPr lang="zh-CN" altLang="en-US" dirty="0"/>
                  <a:t>，定义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disc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𝜒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=|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CN" dirty="0"/>
              </a:p>
              <a:p>
                <a:endParaRPr lang="en-CN" dirty="0"/>
              </a:p>
              <a:p>
                <a:r>
                  <a:rPr lang="en-CN" dirty="0"/>
                  <a:t>对于固定的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1,2,…,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𝜒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e>
                        </m:nary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𝜒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altLang="zh-CN" b="0" dirty="0"/>
              </a:p>
              <a:p>
                <a:r>
                  <a:rPr lang="en-CN" dirty="0"/>
                  <a:t>Chernoff-Hoeffding不等式</a:t>
                </a:r>
                <a:r>
                  <a:rPr lang="zh-CN" altLang="en-US" dirty="0"/>
                  <a:t>：若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dirty="0"/>
                  <a:t>，</a:t>
                </a:r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N" dirty="0"/>
                  <a:t>相互独立且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endParaRPr lang="en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e>
                        </m:nary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e>
                        </m:nary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≤−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disc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≤2⋅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71814C-A1A1-A703-7C16-C4C89C38F9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429" b="-9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ECE70-A0E6-72BC-9E70-0BDA085F2E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011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E4357-92CF-907E-CF9F-E39043CCD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39467-A93E-F76F-8717-B5130E916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应用举例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936D80-7568-AAC6-8F26-576634DBBA7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dirty="0"/>
                  <a:t>给定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⊆{1,2, …,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CN" dirty="0"/>
              </a:p>
              <a:p>
                <a:r>
                  <a:rPr lang="en-CN" dirty="0"/>
                  <a:t>对于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1,2,…,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→{−1,+1}</m:t>
                    </m:r>
                  </m:oMath>
                </a14:m>
                <a:r>
                  <a:rPr lang="zh-CN" altLang="en-US" dirty="0"/>
                  <a:t>，定义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disc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=|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CN" dirty="0"/>
              </a:p>
              <a:p>
                <a:r>
                  <a:rPr lang="en-CN" dirty="0"/>
                  <a:t>找到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CN" dirty="0"/>
                  <a:t>使得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disc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𝜒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disc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𝜒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disc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𝜒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CN" dirty="0"/>
                  <a:t>尽量小</a:t>
                </a:r>
              </a:p>
              <a:p>
                <a:endParaRPr lang="en-CN" dirty="0"/>
              </a:p>
              <a:p>
                <a:r>
                  <a:rPr lang="zh-CN" altLang="en-US" dirty="0"/>
                  <a:t>将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dirty="0"/>
                  <a:t>独立等概率设置为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CN" dirty="0"/>
                  <a:t>或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r>
                  <a:rPr lang="en-CN" dirty="0"/>
                  <a:t>对于固定的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1,2,…,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disc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disc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disc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disc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}≥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disc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disc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disc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}≥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rad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CN" dirty="0"/>
              </a:p>
              <a:p>
                <a:r>
                  <a:rPr lang="en-CN" dirty="0"/>
                  <a:t>如何设计</a:t>
                </a:r>
                <a:r>
                  <a:rPr lang="zh-CN" altLang="en-US" dirty="0"/>
                  <a:t>成功概率至少为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CN" dirty="0"/>
                  <a:t>的算法</a:t>
                </a:r>
                <a:r>
                  <a:rPr lang="zh-CN" altLang="en-US" dirty="0"/>
                  <a:t>？</a:t>
                </a:r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936D80-7568-AAC6-8F26-576634DBBA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26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A2079-762E-5FD8-C618-53FD8D8FDF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385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2A18A-C97C-8A5C-28CC-0624E4FC3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应用举例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B89746-3FB6-62F4-CD60-5F29A3C9C17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sz="2400" dirty="0"/>
                  <a:t>给定</a:t>
                </a:r>
                <a:r>
                  <a:rPr lang="zh-CN" altLang="en-US" sz="2400" b="0" dirty="0"/>
                  <a:t>数据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CN" sz="2400" dirty="0"/>
              </a:p>
              <a:p>
                <a:r>
                  <a:rPr lang="en-CN" sz="2400" dirty="0"/>
                  <a:t>设计映射</a:t>
                </a:r>
                <a:r>
                  <a:rPr lang="en-US" altLang="zh-CN" sz="2400" b="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zh-CN" altLang="en-US" sz="2400" dirty="0"/>
                  <a:t>，使得对于任意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/>
                  <a:t>，</a:t>
                </a:r>
                <a:endParaRPr lang="en-US" altLang="zh-CN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977">
                        <a:latin typeface="Cambria Math" panose="02040503050406030204" pitchFamily="18" charset="0"/>
                      </a:rPr>
                      <m:t>(1</m:t>
                    </m:r>
                    <m:r>
                      <a:rPr lang="en-US" altLang="zh-CN" sz="1977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977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sz="1977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lit/>
                      </m:rPr>
                      <a:rPr lang="en-US" altLang="zh-CN" sz="1977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1977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77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977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977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1977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77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977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Sup>
                      <m:sSubSupPr>
                        <m:ctrlPr>
                          <a:rPr lang="en-US" altLang="zh-CN" sz="1977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1977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977" i="1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sz="1977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1977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1977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lit/>
                      </m:rPr>
                      <a:rPr lang="en-US" altLang="zh-CN" sz="1977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1977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1977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977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977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977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1977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977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1977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977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977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977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US" altLang="zh-CN" sz="1977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lit/>
                          </m:rPr>
                          <a:rPr lang="en-US" altLang="zh-CN" sz="1977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CN" sz="1977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1977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1977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1977" b="0" i="0" smtClean="0"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altLang="zh-CN" sz="1977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sz="1977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lit/>
                      </m:rPr>
                      <a:rPr lang="en-US" altLang="zh-CN" sz="1977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1977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77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977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977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1977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77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977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Sup>
                      <m:sSubSupPr>
                        <m:ctrlPr>
                          <a:rPr lang="en-US" altLang="zh-CN" sz="1977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1977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977" b="0" i="1" smtClean="0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sz="1977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1977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CN" sz="1977" dirty="0"/>
              </a:p>
              <a:p>
                <a:r>
                  <a:rPr lang="en-CN" sz="2400" dirty="0"/>
                  <a:t>应用</a:t>
                </a:r>
                <a:r>
                  <a:rPr lang="zh-CN" altLang="en-US" sz="2400" dirty="0"/>
                  <a:t>：压缩高维数据到低维（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400" dirty="0"/>
                  <a:t>尽量小），保留距离信息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US" sz="2400" dirty="0"/>
                  <a:t>构造随机映射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zh-CN" altLang="en-US" sz="2400" dirty="0"/>
                  <a:t>，对固定的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2400" dirty="0"/>
                  <a:t>证明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lit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(1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lit/>
                      </m:rPr>
                      <a:rPr lang="en-US" altLang="zh-CN" sz="240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altLang="zh-CN" sz="2400" dirty="0"/>
              </a:p>
              <a:p>
                <a:r>
                  <a:rPr lang="zh-CN" altLang="en-US" sz="2400" dirty="0"/>
                  <a:t>对全部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2400" dirty="0"/>
                  <a:t>使用</a:t>
                </a:r>
                <a:r>
                  <a:rPr lang="en-US" altLang="zh-CN" sz="2400" dirty="0"/>
                  <a:t>Union bound</a:t>
                </a:r>
              </a:p>
              <a:p>
                <a:pPr lvl="1"/>
                <a:endParaRPr lang="en-US" altLang="zh-CN" sz="2400" dirty="0"/>
              </a:p>
              <a:p>
                <a:r>
                  <a:rPr lang="en-CN" sz="2400" dirty="0"/>
                  <a:t>回顾</a:t>
                </a:r>
                <a:r>
                  <a:rPr lang="zh-CN" altLang="en-US" sz="2400" dirty="0"/>
                  <a:t>：若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N" sz="2400" dirty="0"/>
                  <a:t>独立同分布</a:t>
                </a:r>
                <a:r>
                  <a:rPr lang="zh-CN" altLang="en-US" sz="2400" dirty="0"/>
                  <a:t>，且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zh-CN" altLang="en-US" sz="2400" dirty="0"/>
                  <a:t>，则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US" sz="2400" dirty="0"/>
                  <a:t>考虑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CN" sz="2400" dirty="0"/>
                  <a:t>矩阵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CN" sz="2400" dirty="0"/>
                  <a:t>每个元素均服从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zh-CN" altLang="en-US" sz="2400" dirty="0"/>
                  <a:t>，且不同元素相互独立</a:t>
                </a:r>
              </a:p>
              <a:p>
                <a:r>
                  <a:rPr lang="zh-CN" altLang="en-CN" sz="2400" dirty="0"/>
                  <a:t>对于</a:t>
                </a:r>
                <a:r>
                  <a:rPr lang="zh-CN" altLang="en-US" sz="2400" dirty="0"/>
                  <a:t>固定向量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zh-CN" altLang="en-US" sz="2400" b="0" dirty="0"/>
                  <a:t>，</a:t>
                </a:r>
                <a:r>
                  <a:rPr lang="en-US" sz="2400" b="0" dirty="0"/>
                  <a:t>向量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r>
                  <a:rPr lang="zh-CN" altLang="en-CN" sz="2400" dirty="0"/>
                  <a:t>服从</a:t>
                </a:r>
                <a:r>
                  <a:rPr lang="zh-CN" altLang="en-US" sz="2400" dirty="0"/>
                  <a:t>何种分布？</a:t>
                </a:r>
                <a:endParaRPr lang="en-CN" altLang="zh-C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B89746-3FB6-62F4-CD60-5F29A3C9C1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333" t="-952" b="-404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9E5909-A779-CF69-80AD-D16102284F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01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AD287-259D-A2D1-DE46-CE729CF36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应用举例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6E44E3-3265-A2DA-E429-65D774017E0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57181" y="1371562"/>
                <a:ext cx="12119132" cy="5333856"/>
              </a:xfrm>
            </p:spPr>
            <p:txBody>
              <a:bodyPr/>
              <a:lstStyle/>
              <a:p>
                <a:r>
                  <a:rPr lang="zh-CN" altLang="en-US" sz="2400" dirty="0"/>
                  <a:t>考虑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CN" sz="2400" dirty="0"/>
                  <a:t>矩阵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CN" sz="2400" dirty="0"/>
                  <a:t>每个元素均服从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zh-CN" altLang="en-US" sz="2400" dirty="0"/>
                  <a:t>，且不同元素相互独立</a:t>
                </a:r>
                <a:endParaRPr lang="en-US" altLang="zh-CN" sz="2400" dirty="0"/>
              </a:p>
              <a:p>
                <a:r>
                  <a:rPr lang="zh-CN" altLang="en-CN" sz="2400" dirty="0"/>
                  <a:t>对于</a:t>
                </a:r>
                <a:r>
                  <a:rPr lang="zh-CN" altLang="en-US" sz="2400" dirty="0"/>
                  <a:t>固定向量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zh-CN" altLang="en-US" sz="2400" b="0" dirty="0"/>
                  <a:t>，</a:t>
                </a:r>
                <a:r>
                  <a:rPr lang="en-US" sz="2400" b="0" dirty="0"/>
                  <a:t>向量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r>
                  <a:rPr lang="zh-CN" altLang="en-CN" sz="2400" dirty="0"/>
                  <a:t>服从</a:t>
                </a:r>
                <a:r>
                  <a:rPr lang="zh-CN" altLang="en-US" sz="2400" dirty="0"/>
                  <a:t>何种分布？</a:t>
                </a:r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977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77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977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977" b="0" i="1" dirty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1977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977" b="0" i="1" dirty="0" smtClean="0">
                        <a:latin typeface="Cambria Math" panose="02040503050406030204" pitchFamily="18" charset="0"/>
                      </a:rPr>
                      <m:t>(0,</m:t>
                    </m:r>
                    <m:r>
                      <m:rPr>
                        <m:lit/>
                      </m:rPr>
                      <a:rPr lang="en-US" sz="1977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977" b="0" i="1" dirty="0" smtClean="0">
                        <a:latin typeface="Cambria Math" panose="02040503050406030204" pitchFamily="18" charset="0"/>
                      </a:rPr>
                      <m:t>𝑥</m:t>
                    </m:r>
                    <m:sSubSup>
                      <m:sSubSupPr>
                        <m:ctrlPr>
                          <a:rPr lang="en-US" sz="1977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lit/>
                          </m:rPr>
                          <a:rPr lang="en-US" sz="1977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sz="1977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977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977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977" dirty="0"/>
                  <a:t>，且</a:t>
                </a:r>
                <a14:m>
                  <m:oMath xmlns:m="http://schemas.openxmlformats.org/officeDocument/2006/math">
                    <m:r>
                      <a:rPr lang="en-US" sz="1977" b="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1977" dirty="0"/>
                  <a:t>不同元素相互独立</a:t>
                </a:r>
                <a:endParaRPr lang="en-CN" altLang="zh-CN" sz="1977" dirty="0"/>
              </a:p>
              <a:p>
                <a:r>
                  <a:rPr lang="zh-CN" altLang="en-US" sz="2400" b="0" dirty="0"/>
                  <a:t>令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m:rPr>
                            <m:lit/>
                          </m:r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sSub>
                          <m:sSub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lit/>
                              </m:r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2400" dirty="0"/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zh-CN" altLang="en-US" sz="2400" dirty="0"/>
                  <a:t>，且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sz="2400" dirty="0"/>
                  <a:t>的不同元素相互独立</a:t>
                </a:r>
                <a:endParaRPr lang="en-US" altLang="zh-CN" sz="2400" dirty="0"/>
              </a:p>
              <a:p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2400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𝑧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lit/>
                          </m:rP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 dirty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 dirty="0">
                        <a:latin typeface="Cambria Math" panose="02040503050406030204" pitchFamily="18" charset="0"/>
                      </a:rPr>
                      <m:t>+…+</m:t>
                    </m:r>
                    <m:sSubSup>
                      <m:sSub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sz="2400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𝑦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lit/>
                          </m:rP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lit/>
                      </m:rPr>
                      <a:rPr lang="en-US" sz="2400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lit/>
                          </m:rP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altLang="zh-CN" sz="2400" b="0" dirty="0">
                  <a:latin typeface="Cambria Math" panose="02040503050406030204" pitchFamily="18" charset="0"/>
                </a:endParaRPr>
              </a:p>
              <a:p>
                <a:endParaRPr lang="en-US" sz="2400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lit/>
                          </m:rP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  <m:sSubSup>
                          <m:sSub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lit/>
                              </m:r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400" dirty="0"/>
                  <a:t>，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lit/>
                          </m:rPr>
                          <a:rPr lang="en-US" sz="24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𝑧</m:t>
                        </m:r>
                        <m:sSubSup>
                          <m:sSubSup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lit/>
                              </m:rP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≥</m:t>
                        </m:r>
                        <m:d>
                          <m:d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/8</m:t>
                        </m:r>
                      </m:sup>
                    </m:sSup>
                  </m:oMath>
                </a14:m>
                <a:r>
                  <a:rPr lang="zh-CN" altLang="en-US" sz="2400" dirty="0"/>
                  <a:t>，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lit/>
                          </m:rPr>
                          <a:rPr lang="en-US" sz="24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𝑧</m:t>
                        </m:r>
                        <m:sSubSup>
                          <m:sSubSup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lit/>
                              </m:rP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≤</m:t>
                        </m:r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/8</m:t>
                        </m:r>
                      </m:sup>
                    </m:sSup>
                  </m:oMath>
                </a14:m>
                <a:endParaRPr lang="en-US" altLang="zh-CN" sz="2400" dirty="0"/>
              </a:p>
              <a:p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lit/>
                          </m:rPr>
                          <a:rPr lang="en-US" sz="24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𝑧</m:t>
                        </m:r>
                        <m:sSubSup>
                          <m:sSubSup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lit/>
                              </m:rP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∉</m:t>
                        </m:r>
                        <m:d>
                          <m:d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1±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/8</m:t>
                        </m:r>
                      </m:sup>
                    </m:sSup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lit/>
                          </m:rPr>
                          <a:rPr lang="en-US" sz="24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𝑦</m:t>
                        </m:r>
                        <m:sSubSup>
                          <m:sSubSup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lit/>
                              </m:rP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lit/>
                          </m:rPr>
                          <a:rPr lang="en-US" sz="24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  <m:sSubSup>
                          <m:sSubSup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lit/>
                              </m:rP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∉</m:t>
                        </m:r>
                        <m:d>
                          <m:d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1±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/8</m:t>
                        </m:r>
                      </m:sup>
                    </m:sSup>
                  </m:oMath>
                </a14:m>
                <a:endParaRPr lang="en-US" altLang="zh-CN" sz="2400" dirty="0"/>
              </a:p>
              <a:p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lit/>
                          </m:rP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sSubSup>
                          <m:sSub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lit/>
                              </m:r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∉</m:t>
                        </m:r>
                        <m:d>
                          <m:d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1±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lit/>
                          </m:rPr>
                          <a:rPr lang="en-US" sz="24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  <m:sSubSup>
                          <m:sSubSup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lit/>
                              </m:rP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/8</m:t>
                        </m:r>
                      </m:sup>
                    </m:sSup>
                    <m:r>
                      <a:rPr lang="en-US" sz="2400" i="1" dirty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lit/>
                          </m:rPr>
                          <a:rPr lang="en-US" sz="24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𝐴𝑥</m:t>
                        </m:r>
                        <m:sSubSup>
                          <m:sSubSup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lit/>
                              </m:rP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∉</m:t>
                        </m:r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1±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lit/>
                          </m:rPr>
                          <a:rPr lang="en-US" sz="24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  <m:sSubSup>
                          <m:sSubSup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lit/>
                              </m:rP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/8</m:t>
                        </m:r>
                      </m:sup>
                    </m:sSup>
                  </m:oMath>
                </a14:m>
                <a:endParaRPr lang="en-US" altLang="zh-CN" sz="2400" dirty="0"/>
              </a:p>
              <a:p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f>
                              <m:f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𝐴𝑥</m:t>
                            </m:r>
                            <m:r>
                              <m:rPr>
                                <m:lit/>
                              </m:r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∉</m:t>
                        </m:r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1±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  <m:r>
                          <m:rPr>
                            <m:lit/>
                          </m:rPr>
                          <a:rPr lang="en-US" sz="24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  <m:sSubSup>
                          <m:sSubSup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lit/>
                              </m:rP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/8</m:t>
                        </m:r>
                      </m:sup>
                    </m:sSup>
                  </m:oMath>
                </a14:m>
                <a:endParaRPr lang="en-US" altLang="zh-CN" sz="2400" dirty="0"/>
              </a:p>
              <a:p>
                <a:r>
                  <a:rPr lang="zh-CN" altLang="en-US" sz="2400" dirty="0"/>
                  <a:t>定义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rad>
                      </m:den>
                    </m:f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endParaRPr lang="en-US" altLang="zh-CN" sz="2400" dirty="0"/>
              </a:p>
              <a:p>
                <a:endParaRPr lang="en-CN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6E44E3-3265-A2DA-E429-65D774017E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57181" y="1371562"/>
                <a:ext cx="12119132" cy="5333856"/>
              </a:xfrm>
              <a:blipFill>
                <a:blip r:embed="rId2"/>
                <a:stretch>
                  <a:fillRect l="-314" t="-952" b="-45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241DF-F712-8137-6B91-BE746CDF4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46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076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948F5-5740-9E21-6E19-36FBDB355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3D82B-394B-4F52-F983-4696A58EC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应用举例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54B24A-DA22-0787-0B11-D03C693198C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US" sz="2800" dirty="0"/>
                  <a:t>定义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rad>
                      </m:den>
                    </m:f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zh-CN" altLang="en-US" sz="2800" b="0" i="0" dirty="0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rad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  <a:p>
                <a:r>
                  <a:rPr lang="zh-CN" altLang="en-US" dirty="0"/>
                  <a:t>对固定的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nor/>
                      </m:rPr>
                      <a:rPr lang="zh-CN" altLang="en-US" dirty="0"/>
                      <m:t>，</m:t>
                    </m:r>
                  </m:oMath>
                </a14:m>
                <a:r>
                  <a:rPr lang="en-CN" dirty="0"/>
                  <a:t>令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，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120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12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12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120" i="1" dirty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f>
                              <m:fPr>
                                <m:ctrlPr>
                                  <a:rPr lang="en-US" sz="212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12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212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2120" i="1" dirty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sz="2120" i="1" dirty="0">
                                <a:latin typeface="Cambria Math" panose="02040503050406030204" pitchFamily="18" charset="0"/>
                              </a:rPr>
                              <m:t>𝐴𝑥</m:t>
                            </m:r>
                            <m:r>
                              <m:rPr>
                                <m:lit/>
                              </m:rPr>
                              <a:rPr lang="en-US" sz="2120" i="1" dirty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b>
                            <m:r>
                              <a:rPr lang="en-US" sz="212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12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120" i="1" dirty="0">
                            <a:latin typeface="Cambria Math" panose="02040503050406030204" pitchFamily="18" charset="0"/>
                          </a:rPr>
                          <m:t>∉</m:t>
                        </m:r>
                        <m:d>
                          <m:dPr>
                            <m:ctrlPr>
                              <a:rPr lang="en-US" sz="212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120" i="1" dirty="0">
                                <a:latin typeface="Cambria Math" panose="02040503050406030204" pitchFamily="18" charset="0"/>
                              </a:rPr>
                              <m:t>1±</m:t>
                            </m:r>
                            <m:r>
                              <a:rPr lang="en-US" sz="2120" i="1" dirty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  <m:r>
                          <m:rPr>
                            <m:lit/>
                          </m:rPr>
                          <a:rPr lang="en-US" sz="212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120" i="1" dirty="0">
                            <a:latin typeface="Cambria Math" panose="02040503050406030204" pitchFamily="18" charset="0"/>
                          </a:rPr>
                          <m:t>𝑥</m:t>
                        </m:r>
                        <m:sSubSup>
                          <m:sSubSupPr>
                            <m:ctrlPr>
                              <a:rPr lang="en-US" sz="212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lit/>
                              </m:rPr>
                              <a:rPr lang="en-US" sz="2120" i="1" dirty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b>
                            <m:r>
                              <a:rPr lang="en-US" sz="212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12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2120" i="1" dirty="0"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sz="212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2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12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120" i="1" dirty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US" sz="212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120" i="1" dirty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12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120" i="1" dirty="0">
                            <a:latin typeface="Cambria Math" panose="02040503050406030204" pitchFamily="18" charset="0"/>
                          </a:rPr>
                          <m:t>/8</m:t>
                        </m:r>
                      </m:sup>
                    </m:sSup>
                  </m:oMath>
                </a14:m>
                <a:endParaRPr lang="en-CN" sz="212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12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12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12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120" b="0" i="1" dirty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f>
                              <m:fPr>
                                <m:ctrlPr>
                                  <a:rPr lang="en-US" sz="212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12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212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2120" i="1" dirty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sz="2120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212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12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12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12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12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12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12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12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12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lit/>
                              </m:rPr>
                              <a:rPr lang="en-US" sz="2120" b="0" i="1" dirty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b>
                            <m:r>
                              <a:rPr lang="en-US" sz="212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12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120" b="0" i="1" dirty="0" smtClean="0">
                            <a:latin typeface="Cambria Math" panose="02040503050406030204" pitchFamily="18" charset="0"/>
                          </a:rPr>
                          <m:t>∉</m:t>
                        </m:r>
                        <m:d>
                          <m:dPr>
                            <m:ctrlPr>
                              <a:rPr lang="en-US" sz="212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120" i="1" dirty="0">
                                <a:latin typeface="Cambria Math" panose="02040503050406030204" pitchFamily="18" charset="0"/>
                              </a:rPr>
                              <m:t>1±</m:t>
                            </m:r>
                            <m:r>
                              <a:rPr lang="en-US" sz="2120" i="1" dirty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  <m:r>
                          <m:rPr>
                            <m:lit/>
                          </m:rPr>
                          <a:rPr lang="en-US" sz="2120" i="1" dirty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12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2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12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12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12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2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12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212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lit/>
                              </m:rPr>
                              <a:rPr lang="en-US" sz="2120" i="1" dirty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b>
                            <m:r>
                              <a:rPr lang="en-US" sz="212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12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212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120" i="1" dirty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212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2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12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120" i="1" dirty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US" sz="212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120" i="1" dirty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12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120" i="1" dirty="0">
                            <a:latin typeface="Cambria Math" panose="02040503050406030204" pitchFamily="18" charset="0"/>
                          </a:rPr>
                          <m:t>/8</m:t>
                        </m:r>
                      </m:sup>
                    </m:sSup>
                  </m:oMath>
                </a14:m>
                <a:endParaRPr lang="en-CN" sz="2120" dirty="0"/>
              </a:p>
              <a:p>
                <a:endParaRPr lang="en-CN" dirty="0"/>
              </a:p>
              <a:p>
                <a:r>
                  <a:rPr lang="zh-CN" altLang="en-US" dirty="0"/>
                  <a:t>事件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zh-CN" altLang="en-US" dirty="0"/>
                  <a:t>表示：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lit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(1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lit/>
                      </m:rPr>
                      <a:rPr lang="en-US" altLang="zh-CN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CN" dirty="0"/>
                  <a:t>对全部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N" dirty="0"/>
                  <a:t>成立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pos m:val="to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ba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N" dirty="0"/>
              </a:p>
              <a:p>
                <a:endParaRPr lang="en-CN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54B24A-DA22-0787-0B11-D03C693198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66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CDE81-27C7-9D90-50DE-350CB27812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47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503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80620-72EC-05A6-E85C-DA92B048A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应用举例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DEE913-9C34-DAE5-F529-FFDB742F12D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dirty="0"/>
                  <a:t>Johnson-Lindenstrauss Lemma</a:t>
                </a:r>
              </a:p>
              <a:p>
                <a:r>
                  <a:rPr lang="en-CN" dirty="0"/>
                  <a:t>给定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zh-CN" altLang="en-US" b="0" dirty="0"/>
                  <a:t>，存在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zh-CN" altLang="en-US" dirty="0"/>
                  <a:t>，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对于任意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(1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lit/>
                      </m:rPr>
                      <a:rPr lang="en-US" altLang="zh-CN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lit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lit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lit/>
                      </m:rPr>
                      <a:rPr lang="en-US" altLang="zh-CN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CN" dirty="0"/>
              </a:p>
              <a:p>
                <a:pPr marL="0" indent="0">
                  <a:buNone/>
                </a:pPr>
                <a:endParaRPr lang="en-CN" dirty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rad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CN" dirty="0"/>
                  <a:t>每个元素均服从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zh-CN" altLang="en-US" dirty="0"/>
                  <a:t>，且不同元素相互独立</a:t>
                </a:r>
                <a:endParaRPr lang="en-US" altLang="zh-CN" dirty="0"/>
              </a:p>
              <a:p>
                <a:r>
                  <a:rPr lang="zh-CN" altLang="en-US" dirty="0"/>
                  <a:t>等价形式：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CN" dirty="0"/>
                  <a:t>每个元素均服从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(0,1/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，且不同元素相互独立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CN" dirty="0"/>
                  <a:t>与数据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N" dirty="0"/>
                  <a:t>无关</a:t>
                </a:r>
                <a:r>
                  <a:rPr lang="zh-CN" altLang="en-US" dirty="0"/>
                  <a:t>，</a:t>
                </a:r>
                <a:r>
                  <a:rPr lang="zh-CN" altLang="en-CN" dirty="0"/>
                  <a:t>可被</a:t>
                </a:r>
                <a:r>
                  <a:rPr lang="zh-CN" altLang="en-US" dirty="0"/>
                  <a:t>高效构造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CN" dirty="0"/>
                  <a:t>是一个线性变换</a:t>
                </a:r>
              </a:p>
              <a:p>
                <a:r>
                  <a:rPr lang="en-CN" dirty="0"/>
                  <a:t>最终维度与初始维度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CN" dirty="0"/>
                  <a:t>无关</a:t>
                </a:r>
                <a:r>
                  <a:rPr lang="zh-CN" altLang="en-US" dirty="0"/>
                  <a:t>，与数据数量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N" dirty="0"/>
                  <a:t>仅为对数关系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DEE913-9C34-DAE5-F529-FFDB742F12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 r="-155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649BB-F162-9D10-CE3A-EEBA4821C8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48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516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D704C-D7C8-E505-BC17-A2EDEB373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尾不等式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965CBD-0BF2-A1DC-8412-97374FF3316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尾不等式：给定随机变量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CN" dirty="0"/>
                  <a:t>给出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dirty="0"/>
                  <a:t>的上界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表示球与桶模型中第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个桶中球的数量，证明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max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,…, 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≥4</m:t>
                        </m:r>
                        <m:r>
                          <m:rPr>
                            <m:sty m:val="p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≤1/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，证明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(0, 1)</m:t>
                    </m:r>
                  </m:oMath>
                </a14:m>
                <a:r>
                  <a:rPr lang="zh-CN" altLang="en-US" dirty="0"/>
                  <a:t>，证明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zh-CN" altLang="en-US" dirty="0"/>
                  <a:t>集中不等式：给定随机变量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CN" dirty="0"/>
                  <a:t>给出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dirty="0"/>
                  <a:t>的上界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，证明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≥0.2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≤2⋅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−0.01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，证明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≤1−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rad>
                      <m:radPr>
                        <m:deg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</m:e>
                    </m:rad>
                  </m:oMath>
                </a14:m>
                <a:endParaRPr lang="en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zh-CN" altLang="en-US" dirty="0"/>
                  <a:t> 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en-CN" dirty="0"/>
                  <a:t>且相互独立</a:t>
                </a:r>
                <a:r>
                  <a:rPr lang="zh-CN" altLang="en-US" dirty="0"/>
                  <a:t>，证明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p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/8</m:t>
                        </m:r>
                      </m:sup>
                    </m:sSup>
                  </m:oMath>
                </a14:m>
                <a:endParaRPr lang="en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965CBD-0BF2-A1DC-8412-97374FF331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 b="-5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659DF4-8C16-CC82-B5AE-D1223D7FBD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556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780EF-021B-736B-506F-9BBA97185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尾不等式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3AD15F-882B-10D7-F2D2-6E129B12B0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57181" y="1371562"/>
                <a:ext cx="11323141" cy="5333856"/>
              </a:xfrm>
            </p:spPr>
            <p:txBody>
              <a:bodyPr/>
              <a:lstStyle/>
              <a:p>
                <a:r>
                  <a:rPr lang="en-US" b="1" dirty="0"/>
                  <a:t>马尔可夫不等式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为非负随机变量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CN" b="0" i="1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b="1" dirty="0" err="1"/>
                  <a:t>切比雪夫不等式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  <m:r>
                          <a:rPr lang="en-US" b="0" i="1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≤1/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zh-CN" altLang="en-US" dirty="0"/>
                  <a:t>给出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|≥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dirty="0"/>
                  <a:t>的上界</a:t>
                </a:r>
                <a:r>
                  <a:rPr lang="zh-CN" altLang="en-US" dirty="0"/>
                  <a:t>？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𝑛𝑝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|&lt;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endParaRPr lang="en-US" sz="2800" dirty="0"/>
              </a:p>
              <a:p>
                <a:endParaRPr lang="en-US" sz="2800" dirty="0"/>
              </a:p>
              <a:p>
                <a:endParaRPr lang="en-US" altLang="zh-CN" dirty="0"/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3AD15F-882B-10D7-F2D2-6E129B12B0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57181" y="1371562"/>
                <a:ext cx="11323141" cy="5333856"/>
              </a:xfrm>
              <a:blipFill>
                <a:blip r:embed="rId2"/>
                <a:stretch>
                  <a:fillRect l="-44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DB5E6-182A-820F-44B4-B02376AEF0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466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5AC36-7B22-0D27-D4DA-340F6C1E5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尾不等式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0D3259-2FD9-7D23-BE8E-F1DDE8E3015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，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𝑛𝑝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num>
                      <m:den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sSup>
                          <m:sSup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 err="1"/>
                  <a:t>能否对</a:t>
                </a:r>
                <a:r>
                  <a:rPr lang="en-US" altLang="zh-CN" sz="2400" b="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2400" dirty="0" err="1"/>
                  <a:t>给出更好的上界</a:t>
                </a:r>
                <a:r>
                  <a:rPr lang="zh-CN" altLang="en-US" sz="2400" dirty="0"/>
                  <a:t>？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e>
                        </m:nary>
                      </m:e>
                    </m:d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((</m:t>
                            </m:r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</m:nary>
                      </m:e>
                    </m:nary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Var</m:t>
                        </m:r>
                        <m:d>
                          <m:d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𝑛𝑝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2400" b="0" dirty="0"/>
              </a:p>
              <a:p>
                <a:r>
                  <a:rPr lang="en-US" sz="2400" dirty="0" err="1"/>
                  <a:t>仅需</a:t>
                </a:r>
                <a:r>
                  <a:rPr lang="en-US" altLang="zh-CN" sz="2423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23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23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423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两两独立</a:t>
                </a:r>
                <a:endParaRPr lang="en-US" altLang="zh-CN" sz="2400" dirty="0"/>
              </a:p>
              <a:p>
                <a:r>
                  <a:rPr lang="zh-CN" altLang="en-US" sz="2400" dirty="0"/>
                  <a:t>对于</a:t>
                </a:r>
                <a14:m>
                  <m:oMath xmlns:m="http://schemas.openxmlformats.org/officeDocument/2006/math">
                    <m:r>
                      <a:rPr lang="en-US" altLang="zh-CN" sz="2423" b="0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23" dirty="0">
                    <a:latin typeface="Helvetica" pitchFamily="2" charset="0"/>
                  </a:rPr>
                  <a:t>重伯努利试验，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23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23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223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相互独立</a:t>
                </a:r>
              </a:p>
              <a:p>
                <a:r>
                  <a:rPr lang="en-US" sz="2400" dirty="0" err="1"/>
                  <a:t>如何利用到不同</a:t>
                </a:r>
                <a:r>
                  <a:rPr lang="zh-CN" altLang="en-US" sz="2400" dirty="0">
                    <a:latin typeface="Helvetica" pitchFamily="2" charset="0"/>
                  </a:rPr>
                  <a:t>试验</a:t>
                </a:r>
                <a:r>
                  <a:rPr lang="en-US" sz="2400" dirty="0" err="1"/>
                  <a:t>相互独立</a:t>
                </a:r>
                <a:r>
                  <a:rPr lang="zh-CN" altLang="en-US" sz="2400" dirty="0"/>
                  <a:t>？</a:t>
                </a:r>
                <a:endParaRPr lang="en-US" sz="2400" dirty="0"/>
              </a:p>
              <a:p>
                <a:pPr lvl="1"/>
                <a:endParaRPr lang="en-US" sz="1977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0D3259-2FD9-7D23-BE8E-F1DDE8E301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259E27-C962-D19F-0A7E-2860A125E2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308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BA212-6D76-2A39-CA1F-6B784F5BA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尾不等式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3ECB55-BDAD-F668-77B3-596F3C9083B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dirty="0"/>
                  <a:t>给定随机变量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，对于正整数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altLang="zh-CN" b="0" dirty="0"/>
              </a:p>
              <a:p>
                <a:pPr lvl="1"/>
                <a:r>
                  <a:rPr lang="zh-CN" altLang="en-US" dirty="0"/>
                  <a:t>定义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dirty="0"/>
                  <a:t>为</a:t>
                </a:r>
                <a:r>
                  <a:rPr lang="en-US" altLang="zh-CN" sz="1977" dirty="0"/>
                  <a:t> </a:t>
                </a:r>
                <a14:m>
                  <m:oMath xmlns:m="http://schemas.openxmlformats.org/officeDocument/2006/math">
                    <m:r>
                      <a:rPr lang="en-US" altLang="zh-CN" sz="1977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CN" dirty="0"/>
                  <a:t>的</a:t>
                </a:r>
                <a:r>
                  <a:rPr lang="en-US" altLang="zh-CN" sz="2377" dirty="0"/>
                  <a:t> </a:t>
                </a:r>
                <a14:m>
                  <m:oMath xmlns:m="http://schemas.openxmlformats.org/officeDocument/2006/math">
                    <m:r>
                      <a:rPr lang="en-US" altLang="zh-CN" sz="2377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CN" dirty="0"/>
                  <a:t>阶</a:t>
                </a:r>
                <a:r>
                  <a:rPr lang="zh-CN" altLang="en-US" dirty="0"/>
                  <a:t>（</a:t>
                </a:r>
                <a:r>
                  <a:rPr lang="en-CN" dirty="0"/>
                  <a:t>原点</a:t>
                </a:r>
                <a:r>
                  <a:rPr lang="zh-CN" altLang="en-US" dirty="0"/>
                  <a:t>）</a:t>
                </a:r>
                <a:r>
                  <a:rPr lang="en-CN" dirty="0"/>
                  <a:t>矩</a:t>
                </a:r>
              </a:p>
              <a:p>
                <a:pPr lvl="1"/>
                <a:r>
                  <a:rPr lang="zh-CN" altLang="en-US" dirty="0"/>
                  <a:t>定义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dirty="0"/>
                  <a:t>为</a:t>
                </a:r>
                <a:r>
                  <a:rPr lang="en-US" altLang="zh-CN" sz="1977" dirty="0"/>
                  <a:t> </a:t>
                </a:r>
                <a14:m>
                  <m:oMath xmlns:m="http://schemas.openxmlformats.org/officeDocument/2006/math">
                    <m:r>
                      <a:rPr lang="en-US" altLang="zh-CN" sz="1977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CN" dirty="0"/>
                  <a:t>的</a:t>
                </a:r>
                <a14:m>
                  <m:oMath xmlns:m="http://schemas.openxmlformats.org/officeDocument/2006/math">
                    <m:r>
                      <a:rPr lang="en-US" altLang="zh-CN" sz="2377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CN" dirty="0"/>
                  <a:t>阶中心矩</a:t>
                </a:r>
                <a:endParaRPr lang="en-US" dirty="0"/>
              </a:p>
              <a:p>
                <a:r>
                  <a:rPr lang="en-US" dirty="0" err="1"/>
                  <a:t>数学期望</a:t>
                </a:r>
                <a:r>
                  <a:rPr lang="zh-CN" altLang="en-US" dirty="0"/>
                  <a:t>：一阶</a:t>
                </a:r>
                <a:r>
                  <a:rPr lang="en-CN" dirty="0"/>
                  <a:t>矩</a:t>
                </a:r>
              </a:p>
              <a:p>
                <a:r>
                  <a:rPr lang="en-CN" dirty="0"/>
                  <a:t>方差</a:t>
                </a:r>
                <a:r>
                  <a:rPr lang="zh-CN" altLang="en-US" dirty="0"/>
                  <a:t>：二阶</a:t>
                </a:r>
                <a:r>
                  <a:rPr lang="en-CN" dirty="0"/>
                  <a:t>中心矩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：二阶</a:t>
                </a:r>
                <a:r>
                  <a:rPr lang="en-CN" dirty="0"/>
                  <a:t>矩</a:t>
                </a:r>
              </a:p>
              <a:p>
                <a:endParaRPr lang="en-CN" dirty="0"/>
              </a:p>
              <a:p>
                <a:r>
                  <a:rPr lang="en-CN" dirty="0"/>
                  <a:t>切比雪夫不等式</a:t>
                </a:r>
                <a:r>
                  <a:rPr lang="zh-CN" altLang="en-US" dirty="0"/>
                  <a:t>：对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N" dirty="0"/>
                  <a:t>使用马尔可夫不等式</a:t>
                </a:r>
              </a:p>
              <a:p>
                <a:r>
                  <a:rPr lang="en-CN" dirty="0"/>
                  <a:t>对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CN" dirty="0"/>
                  <a:t>使用马尔可夫不等式</a:t>
                </a:r>
                <a:r>
                  <a:rPr lang="zh-CN" altLang="en-US" dirty="0"/>
                  <a:t>？</a:t>
                </a:r>
                <a:endParaRPr lang="en-US" altLang="zh-CN" dirty="0"/>
              </a:p>
              <a:p>
                <a:r>
                  <a:rPr lang="en-CN" dirty="0"/>
                  <a:t>对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CN" dirty="0"/>
                  <a:t>使用马尔可夫不等式</a:t>
                </a:r>
                <a:r>
                  <a:rPr lang="zh-CN" altLang="en-US" dirty="0"/>
                  <a:t>？</a:t>
                </a:r>
                <a:endParaRPr lang="en-US" altLang="zh-CN" dirty="0"/>
              </a:p>
              <a:p>
                <a:endParaRPr lang="en-CN" dirty="0"/>
              </a:p>
              <a:p>
                <a:endParaRPr lang="en-CN" dirty="0"/>
              </a:p>
              <a:p>
                <a:pPr lvl="1"/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3ECB55-BDAD-F668-77B3-596F3C9083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47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86232-E6D3-332B-0859-84963403C4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489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49771-9676-E1B0-FA50-359EB1EE3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A9EC-E7A3-2EA5-27F3-65A273B4C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尾不等式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DB08FD-5689-EDF2-C876-4784C8B16D1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dirty="0"/>
                  <a:t>给定随机变量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，如何计算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/>
                  <a:t>？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−4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+6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altLang="zh-CN" b="0" dirty="0"/>
              </a:p>
              <a:p>
                <a:r>
                  <a:rPr lang="en-CN" dirty="0"/>
                  <a:t>如何计算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/>
                  <a:t>？</a:t>
                </a:r>
                <a:endParaRPr lang="en-US" altLang="zh-CN" dirty="0"/>
              </a:p>
              <a:p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独立同分布且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服从参数为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的伯努利分布</a:t>
                </a: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</m:oMath>
                </a14:m>
                <a:endParaRPr lang="en-US" altLang="zh-CN" b="0" dirty="0"/>
              </a:p>
              <a:p>
                <a:r>
                  <a:rPr lang="en-US" dirty="0" err="1"/>
                  <a:t>如何计算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zh-CN" altLang="en-US" dirty="0"/>
                  <a:t>？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DB08FD-5689-EDF2-C876-4784C8B16D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b="-738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45D99-D202-3BBF-3239-F4A10724B4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325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MU PPT Theme">
  <a:themeElements>
    <a:clrScheme name="Custom 1">
      <a:dk1>
        <a:srgbClr val="000000"/>
      </a:dk1>
      <a:lt1>
        <a:srgbClr val="FFFFFF"/>
      </a:lt1>
      <a:dk2>
        <a:srgbClr val="75787B"/>
      </a:dk2>
      <a:lt2>
        <a:srgbClr val="C8C9C7"/>
      </a:lt2>
      <a:accent1>
        <a:srgbClr val="BB0000"/>
      </a:accent1>
      <a:accent2>
        <a:srgbClr val="75787B"/>
      </a:accent2>
      <a:accent3>
        <a:srgbClr val="00833C"/>
      </a:accent3>
      <a:accent4>
        <a:srgbClr val="F2A900"/>
      </a:accent4>
      <a:accent5>
        <a:srgbClr val="002C71"/>
      </a:accent5>
      <a:accent6>
        <a:srgbClr val="C8C9C7"/>
      </a:accent6>
      <a:hlink>
        <a:srgbClr val="BB0000"/>
      </a:hlink>
      <a:folHlink>
        <a:srgbClr val="820000"/>
      </a:folHlink>
    </a:clrScheme>
    <a:fontScheme name="CMU">
      <a:majorFont>
        <a:latin typeface="Calibri Light"/>
        <a:ea typeface=""/>
        <a:cs typeface=""/>
      </a:majorFont>
      <a:minorFont>
        <a:latin typeface="CMU Sans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0" charset="0"/>
            <a:ea typeface="Arial" pitchFamily="-110" charset="-128"/>
            <a:cs typeface="Arial" pitchFamily="-11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0" charset="0"/>
            <a:ea typeface="Arial" pitchFamily="-110" charset="-128"/>
            <a:cs typeface="Arial" pitchFamily="-110" charset="-128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2400" dirty="0" smtClean="0">
            <a:latin typeface="+mn-lt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MU_PPT_Template" id="{DB2D8003-C580-7940-9974-E3F0DE4BFAC9}" vid="{B3C37CB1-306B-BF44-AB84-35F53A677EF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35305</TotalTime>
  <Words>3836</Words>
  <Application>Microsoft Macintosh PowerPoint</Application>
  <PresentationFormat>Widescreen</PresentationFormat>
  <Paragraphs>479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0" baseType="lpstr">
      <vt:lpstr>CMU Sans Serif</vt:lpstr>
      <vt:lpstr>等线</vt:lpstr>
      <vt:lpstr>宋体</vt:lpstr>
      <vt:lpstr>Times</vt:lpstr>
      <vt:lpstr>Arial</vt:lpstr>
      <vt:lpstr>Calibri</vt:lpstr>
      <vt:lpstr>Calibri Light</vt:lpstr>
      <vt:lpstr>Cambria Math</vt:lpstr>
      <vt:lpstr>Helvetica</vt:lpstr>
      <vt:lpstr>Times New Roman</vt:lpstr>
      <vt:lpstr>Wingdings 3</vt:lpstr>
      <vt:lpstr>CMU PPT Theme</vt:lpstr>
      <vt:lpstr>信息学中的概率统计</vt:lpstr>
      <vt:lpstr>尾不等式、大数定律与中心极限定理</vt:lpstr>
      <vt:lpstr>1. 尾不等式</vt:lpstr>
      <vt:lpstr>1. 尾不等式</vt:lpstr>
      <vt:lpstr>1. 尾不等式</vt:lpstr>
      <vt:lpstr>1. 尾不等式</vt:lpstr>
      <vt:lpstr>1. 尾不等式</vt:lpstr>
      <vt:lpstr>1. 尾不等式</vt:lpstr>
      <vt:lpstr>1. 尾不等式</vt:lpstr>
      <vt:lpstr>1. 尾不等式</vt:lpstr>
      <vt:lpstr>1. 尾不等式</vt:lpstr>
      <vt:lpstr>1. 尾不等式</vt:lpstr>
      <vt:lpstr>1. 尾不等式</vt:lpstr>
      <vt:lpstr>1. 尾不等式</vt:lpstr>
      <vt:lpstr>1. 尾不等式</vt:lpstr>
      <vt:lpstr>1. 尾不等式</vt:lpstr>
      <vt:lpstr>1. 尾不等式</vt:lpstr>
      <vt:lpstr>1. 尾不等式</vt:lpstr>
      <vt:lpstr>1. 尾不等式</vt:lpstr>
      <vt:lpstr>1. 尾不等式</vt:lpstr>
      <vt:lpstr>2. 大数定律</vt:lpstr>
      <vt:lpstr>2. 大数定律</vt:lpstr>
      <vt:lpstr>2. 大数定律</vt:lpstr>
      <vt:lpstr>2. 大数定律</vt:lpstr>
      <vt:lpstr>2. 大数定律</vt:lpstr>
      <vt:lpstr>2. 大数定律</vt:lpstr>
      <vt:lpstr>2. 大数定律</vt:lpstr>
      <vt:lpstr>2. 大数定律</vt:lpstr>
      <vt:lpstr>2. 大数定律</vt:lpstr>
      <vt:lpstr>2. 大数定律</vt:lpstr>
      <vt:lpstr>2. 大数定律</vt:lpstr>
      <vt:lpstr>2. 大数定律</vt:lpstr>
      <vt:lpstr>2. 大数定律</vt:lpstr>
      <vt:lpstr>3. 中心极限定理</vt:lpstr>
      <vt:lpstr>3. 中心极限定理</vt:lpstr>
      <vt:lpstr>3. 中心极限定理</vt:lpstr>
      <vt:lpstr>3. 中心极限定理</vt:lpstr>
      <vt:lpstr>4. 应用举例</vt:lpstr>
      <vt:lpstr>4. 应用举例</vt:lpstr>
      <vt:lpstr>4. 应用举例</vt:lpstr>
      <vt:lpstr>4. 应用举例</vt:lpstr>
      <vt:lpstr>4. 应用举例</vt:lpstr>
      <vt:lpstr>4. 应用举例</vt:lpstr>
      <vt:lpstr>4. 应用举例</vt:lpstr>
      <vt:lpstr>4. 应用举例</vt:lpstr>
      <vt:lpstr>4. 应用举例</vt:lpstr>
      <vt:lpstr>4. 应用举例</vt:lpstr>
      <vt:lpstr>4. 应用举例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a Good Representation Sufficient for Sample Efficient Reinforcement Learning?</dc:title>
  <dc:creator>Microsoft Office User</dc:creator>
  <cp:lastModifiedBy>Ruosong Wang</cp:lastModifiedBy>
  <cp:revision>1841</cp:revision>
  <dcterms:created xsi:type="dcterms:W3CDTF">2019-12-24T13:39:44Z</dcterms:created>
  <dcterms:modified xsi:type="dcterms:W3CDTF">2024-12-31T06:46:02Z</dcterms:modified>
</cp:coreProperties>
</file>